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media/image6.jpg" ContentType="image/jpg"/>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media/image55.jpg" ContentType="image/jpg"/>
  <Override PartName="/ppt/notesSlides/notesSlide7.xml" ContentType="application/vnd.openxmlformats-officedocument.presentationml.notesSlide+xml"/>
  <Override PartName="/ppt/media/image68.jpg" ContentType="image/jpg"/>
  <Override PartName="/ppt/media/image70.jpg" ContentType="image/jpg"/>
  <Override PartName="/ppt/notesSlides/notesSlide8.xml" ContentType="application/vnd.openxmlformats-officedocument.presentationml.notesSlide+xml"/>
  <Override PartName="/ppt/media/image74.jpg" ContentType="image/jpg"/>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media/image126.jpg" ContentType="image/jpg"/>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5"/>
  </p:notesMasterIdLst>
  <p:sldIdLst>
    <p:sldId id="256" r:id="rId2"/>
    <p:sldId id="268" r:id="rId3"/>
    <p:sldId id="257" r:id="rId4"/>
    <p:sldId id="258" r:id="rId5"/>
    <p:sldId id="259" r:id="rId6"/>
    <p:sldId id="260" r:id="rId7"/>
    <p:sldId id="261" r:id="rId8"/>
    <p:sldId id="262" r:id="rId9"/>
    <p:sldId id="263" r:id="rId10"/>
    <p:sldId id="264" r:id="rId11"/>
    <p:sldId id="265" r:id="rId12"/>
    <p:sldId id="266" r:id="rId13"/>
    <p:sldId id="267" r:id="rId14"/>
  </p:sldIdLst>
  <p:sldSz cx="12192000" cy="6858000"/>
  <p:notesSz cx="6858000" cy="12192000"/>
  <p:defaultTex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ciej Tadel" initials="MT" lastIdx="1" clrIdx="0">
    <p:extLst>
      <p:ext uri="{19B8F6BF-5375-455C-9EA6-DF929625EA0E}">
        <p15:presenceInfo xmlns:p15="http://schemas.microsoft.com/office/powerpoint/2012/main" userId="40d0c1f422a2d686"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varScale="1">
        <p:scale>
          <a:sx n="113" d="100"/>
          <a:sy n="113" d="100"/>
        </p:scale>
        <p:origin x="474"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commentAuthors" Target="commentAuthors.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674406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E32E7B-76AB-EC3E-D1AC-FE2F04DC68A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94D35AC-666E-56AE-2784-7729145C7C2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591BDEE-26D0-BA20-2325-0DADFC5E3FC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4471D89-5573-F49D-68ED-2ADB72DA5788}"/>
              </a:ext>
            </a:extLst>
          </p:cNvPr>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9886539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jp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102.png"/><Relationship Id="rId13" Type="http://schemas.openxmlformats.org/officeDocument/2006/relationships/image" Target="../media/image107.png"/><Relationship Id="rId18" Type="http://schemas.openxmlformats.org/officeDocument/2006/relationships/image" Target="../media/image112.png"/><Relationship Id="rId3" Type="http://schemas.openxmlformats.org/officeDocument/2006/relationships/image" Target="../media/image1.png"/><Relationship Id="rId7" Type="http://schemas.openxmlformats.org/officeDocument/2006/relationships/image" Target="../media/image101.png"/><Relationship Id="rId12" Type="http://schemas.openxmlformats.org/officeDocument/2006/relationships/image" Target="../media/image106.png"/><Relationship Id="rId17" Type="http://schemas.openxmlformats.org/officeDocument/2006/relationships/image" Target="../media/image111.png"/><Relationship Id="rId2" Type="http://schemas.openxmlformats.org/officeDocument/2006/relationships/notesSlide" Target="../notesSlides/notesSlide10.xml"/><Relationship Id="rId16" Type="http://schemas.openxmlformats.org/officeDocument/2006/relationships/image" Target="../media/image110.png"/><Relationship Id="rId1" Type="http://schemas.openxmlformats.org/officeDocument/2006/relationships/slideLayout" Target="../slideLayouts/slideLayout1.xml"/><Relationship Id="rId6" Type="http://schemas.openxmlformats.org/officeDocument/2006/relationships/image" Target="../media/image100.png"/><Relationship Id="rId11" Type="http://schemas.openxmlformats.org/officeDocument/2006/relationships/image" Target="../media/image105.png"/><Relationship Id="rId5" Type="http://schemas.openxmlformats.org/officeDocument/2006/relationships/image" Target="../media/image8.png"/><Relationship Id="rId15" Type="http://schemas.openxmlformats.org/officeDocument/2006/relationships/image" Target="../media/image109.png"/><Relationship Id="rId10" Type="http://schemas.openxmlformats.org/officeDocument/2006/relationships/image" Target="../media/image104.png"/><Relationship Id="rId4" Type="http://schemas.openxmlformats.org/officeDocument/2006/relationships/image" Target="../media/image2.png"/><Relationship Id="rId9" Type="http://schemas.openxmlformats.org/officeDocument/2006/relationships/image" Target="../media/image103.png"/><Relationship Id="rId14" Type="http://schemas.openxmlformats.org/officeDocument/2006/relationships/image" Target="../media/image108.png"/></Relationships>
</file>

<file path=ppt/slides/_rels/slide11.xml.rels><?xml version="1.0" encoding="UTF-8" standalone="yes"?>
<Relationships xmlns="http://schemas.openxmlformats.org/package/2006/relationships"><Relationship Id="rId8" Type="http://schemas.openxmlformats.org/officeDocument/2006/relationships/image" Target="../media/image115.png"/><Relationship Id="rId13" Type="http://schemas.openxmlformats.org/officeDocument/2006/relationships/image" Target="../media/image120.png"/><Relationship Id="rId18" Type="http://schemas.openxmlformats.org/officeDocument/2006/relationships/image" Target="../media/image125.png"/><Relationship Id="rId3" Type="http://schemas.openxmlformats.org/officeDocument/2006/relationships/image" Target="../media/image1.png"/><Relationship Id="rId7" Type="http://schemas.openxmlformats.org/officeDocument/2006/relationships/image" Target="../media/image114.png"/><Relationship Id="rId12" Type="http://schemas.openxmlformats.org/officeDocument/2006/relationships/image" Target="../media/image119.png"/><Relationship Id="rId17" Type="http://schemas.openxmlformats.org/officeDocument/2006/relationships/image" Target="../media/image124.png"/><Relationship Id="rId2" Type="http://schemas.openxmlformats.org/officeDocument/2006/relationships/notesSlide" Target="../notesSlides/notesSlide11.xml"/><Relationship Id="rId16" Type="http://schemas.openxmlformats.org/officeDocument/2006/relationships/image" Target="../media/image123.png"/><Relationship Id="rId20" Type="http://schemas.openxmlformats.org/officeDocument/2006/relationships/image" Target="../media/image127.png"/><Relationship Id="rId1" Type="http://schemas.openxmlformats.org/officeDocument/2006/relationships/slideLayout" Target="../slideLayouts/slideLayout1.xml"/><Relationship Id="rId6" Type="http://schemas.openxmlformats.org/officeDocument/2006/relationships/image" Target="../media/image113.png"/><Relationship Id="rId11" Type="http://schemas.openxmlformats.org/officeDocument/2006/relationships/image" Target="../media/image118.png"/><Relationship Id="rId5" Type="http://schemas.openxmlformats.org/officeDocument/2006/relationships/image" Target="../media/image8.png"/><Relationship Id="rId15" Type="http://schemas.openxmlformats.org/officeDocument/2006/relationships/image" Target="../media/image122.png"/><Relationship Id="rId10" Type="http://schemas.openxmlformats.org/officeDocument/2006/relationships/image" Target="../media/image117.png"/><Relationship Id="rId19" Type="http://schemas.openxmlformats.org/officeDocument/2006/relationships/image" Target="../media/image126.jpg"/><Relationship Id="rId4" Type="http://schemas.openxmlformats.org/officeDocument/2006/relationships/image" Target="../media/image2.png"/><Relationship Id="rId9" Type="http://schemas.openxmlformats.org/officeDocument/2006/relationships/image" Target="../media/image116.png"/><Relationship Id="rId14" Type="http://schemas.openxmlformats.org/officeDocument/2006/relationships/image" Target="../media/image121.png"/></Relationships>
</file>

<file path=ppt/slides/_rels/slide12.xml.rels><?xml version="1.0" encoding="UTF-8" standalone="yes"?>
<Relationships xmlns="http://schemas.openxmlformats.org/package/2006/relationships"><Relationship Id="rId8" Type="http://schemas.openxmlformats.org/officeDocument/2006/relationships/image" Target="../media/image130.png"/><Relationship Id="rId13" Type="http://schemas.openxmlformats.org/officeDocument/2006/relationships/image" Target="../media/image135.png"/><Relationship Id="rId3" Type="http://schemas.openxmlformats.org/officeDocument/2006/relationships/image" Target="../media/image1.png"/><Relationship Id="rId7" Type="http://schemas.openxmlformats.org/officeDocument/2006/relationships/image" Target="../media/image129.png"/><Relationship Id="rId12" Type="http://schemas.openxmlformats.org/officeDocument/2006/relationships/image" Target="../media/image134.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128.png"/><Relationship Id="rId11" Type="http://schemas.openxmlformats.org/officeDocument/2006/relationships/image" Target="../media/image133.png"/><Relationship Id="rId5" Type="http://schemas.openxmlformats.org/officeDocument/2006/relationships/image" Target="../media/image8.png"/><Relationship Id="rId10" Type="http://schemas.openxmlformats.org/officeDocument/2006/relationships/image" Target="../media/image132.png"/><Relationship Id="rId4" Type="http://schemas.openxmlformats.org/officeDocument/2006/relationships/image" Target="../media/image2.png"/><Relationship Id="rId9" Type="http://schemas.openxmlformats.org/officeDocument/2006/relationships/image" Target="../media/image131.png"/><Relationship Id="rId14" Type="http://schemas.openxmlformats.org/officeDocument/2006/relationships/image" Target="../media/image136.png"/></Relationships>
</file>

<file path=ppt/slides/_rels/slide13.xml.rels><?xml version="1.0" encoding="UTF-8" standalone="yes"?>
<Relationships xmlns="http://schemas.openxmlformats.org/package/2006/relationships"><Relationship Id="rId8" Type="http://schemas.openxmlformats.org/officeDocument/2006/relationships/image" Target="../media/image140.png"/><Relationship Id="rId13" Type="http://schemas.openxmlformats.org/officeDocument/2006/relationships/image" Target="../media/image145.png"/><Relationship Id="rId3" Type="http://schemas.openxmlformats.org/officeDocument/2006/relationships/image" Target="../media/image1.png"/><Relationship Id="rId7" Type="http://schemas.openxmlformats.org/officeDocument/2006/relationships/image" Target="../media/image139.png"/><Relationship Id="rId12" Type="http://schemas.openxmlformats.org/officeDocument/2006/relationships/image" Target="../media/image144.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138.png"/><Relationship Id="rId11" Type="http://schemas.openxmlformats.org/officeDocument/2006/relationships/image" Target="../media/image143.png"/><Relationship Id="rId5" Type="http://schemas.openxmlformats.org/officeDocument/2006/relationships/image" Target="../media/image137.png"/><Relationship Id="rId15" Type="http://schemas.openxmlformats.org/officeDocument/2006/relationships/image" Target="../media/image147.png"/><Relationship Id="rId10" Type="http://schemas.openxmlformats.org/officeDocument/2006/relationships/image" Target="../media/image142.png"/><Relationship Id="rId4" Type="http://schemas.openxmlformats.org/officeDocument/2006/relationships/image" Target="../media/image2.png"/><Relationship Id="rId9" Type="http://schemas.openxmlformats.org/officeDocument/2006/relationships/image" Target="../media/image141.png"/><Relationship Id="rId14" Type="http://schemas.openxmlformats.org/officeDocument/2006/relationships/image" Target="../media/image146.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6.jp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3" Type="http://schemas.openxmlformats.org/officeDocument/2006/relationships/image" Target="../media/image7.png"/><Relationship Id="rId7" Type="http://schemas.openxmlformats.org/officeDocument/2006/relationships/image" Target="../media/image10.png"/><Relationship Id="rId12" Type="http://schemas.openxmlformats.org/officeDocument/2006/relationships/image" Target="../media/image15.png"/><Relationship Id="rId2" Type="http://schemas.openxmlformats.org/officeDocument/2006/relationships/notesSlide" Target="../notesSlides/notesSlide3.xml"/><Relationship Id="rId16" Type="http://schemas.openxmlformats.org/officeDocument/2006/relationships/image" Target="../media/image19.png"/><Relationship Id="rId1" Type="http://schemas.openxmlformats.org/officeDocument/2006/relationships/slideLayout" Target="../slideLayouts/slideLayout1.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5" Type="http://schemas.openxmlformats.org/officeDocument/2006/relationships/image" Target="../media/image18.png"/><Relationship Id="rId10" Type="http://schemas.openxmlformats.org/officeDocument/2006/relationships/image" Target="../media/image13.png"/><Relationship Id="rId4" Type="http://schemas.openxmlformats.org/officeDocument/2006/relationships/image" Target="../media/image2.png"/><Relationship Id="rId9" Type="http://schemas.openxmlformats.org/officeDocument/2006/relationships/image" Target="../media/image12.png"/><Relationship Id="rId14" Type="http://schemas.openxmlformats.org/officeDocument/2006/relationships/image" Target="../media/image17.png"/></Relationships>
</file>

<file path=ppt/slides/_rels/slide4.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7.png"/><Relationship Id="rId3" Type="http://schemas.openxmlformats.org/officeDocument/2006/relationships/image" Target="../media/image1.png"/><Relationship Id="rId7" Type="http://schemas.openxmlformats.org/officeDocument/2006/relationships/image" Target="../media/image21.png"/><Relationship Id="rId12" Type="http://schemas.openxmlformats.org/officeDocument/2006/relationships/image" Target="../media/image26.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20.png"/><Relationship Id="rId11" Type="http://schemas.openxmlformats.org/officeDocument/2006/relationships/image" Target="../media/image25.png"/><Relationship Id="rId5" Type="http://schemas.openxmlformats.org/officeDocument/2006/relationships/image" Target="../media/image8.png"/><Relationship Id="rId10" Type="http://schemas.openxmlformats.org/officeDocument/2006/relationships/image" Target="../media/image24.png"/><Relationship Id="rId4" Type="http://schemas.openxmlformats.org/officeDocument/2006/relationships/image" Target="../media/image2.png"/><Relationship Id="rId9" Type="http://schemas.openxmlformats.org/officeDocument/2006/relationships/image" Target="../media/image23.png"/><Relationship Id="rId14" Type="http://schemas.openxmlformats.org/officeDocument/2006/relationships/image" Target="../media/image28.png"/></Relationships>
</file>

<file path=ppt/slides/_rels/slide5.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7.png"/><Relationship Id="rId18" Type="http://schemas.openxmlformats.org/officeDocument/2006/relationships/image" Target="../media/image42.png"/><Relationship Id="rId3" Type="http://schemas.openxmlformats.org/officeDocument/2006/relationships/image" Target="../media/image29.png"/><Relationship Id="rId7" Type="http://schemas.openxmlformats.org/officeDocument/2006/relationships/image" Target="../media/image31.png"/><Relationship Id="rId12" Type="http://schemas.openxmlformats.org/officeDocument/2006/relationships/image" Target="../media/image36.png"/><Relationship Id="rId17" Type="http://schemas.openxmlformats.org/officeDocument/2006/relationships/image" Target="../media/image41.png"/><Relationship Id="rId2" Type="http://schemas.openxmlformats.org/officeDocument/2006/relationships/notesSlide" Target="../notesSlides/notesSlide5.xml"/><Relationship Id="rId16" Type="http://schemas.openxmlformats.org/officeDocument/2006/relationships/image" Target="../media/image40.png"/><Relationship Id="rId1" Type="http://schemas.openxmlformats.org/officeDocument/2006/relationships/slideLayout" Target="../slideLayouts/slideLayout1.xml"/><Relationship Id="rId6" Type="http://schemas.openxmlformats.org/officeDocument/2006/relationships/image" Target="../media/image30.png"/><Relationship Id="rId11" Type="http://schemas.openxmlformats.org/officeDocument/2006/relationships/image" Target="../media/image35.png"/><Relationship Id="rId5" Type="http://schemas.openxmlformats.org/officeDocument/2006/relationships/image" Target="../media/image8.png"/><Relationship Id="rId15" Type="http://schemas.openxmlformats.org/officeDocument/2006/relationships/image" Target="../media/image39.png"/><Relationship Id="rId10" Type="http://schemas.openxmlformats.org/officeDocument/2006/relationships/image" Target="../media/image34.png"/><Relationship Id="rId4" Type="http://schemas.openxmlformats.org/officeDocument/2006/relationships/image" Target="../media/image2.png"/><Relationship Id="rId9" Type="http://schemas.openxmlformats.org/officeDocument/2006/relationships/image" Target="../media/image33.png"/><Relationship Id="rId14" Type="http://schemas.openxmlformats.org/officeDocument/2006/relationships/image" Target="../media/image38.png"/></Relationships>
</file>

<file path=ppt/slides/_rels/slide6.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52.png"/><Relationship Id="rId18" Type="http://schemas.openxmlformats.org/officeDocument/2006/relationships/image" Target="../media/image57.png"/><Relationship Id="rId3" Type="http://schemas.openxmlformats.org/officeDocument/2006/relationships/image" Target="../media/image43.png"/><Relationship Id="rId7" Type="http://schemas.openxmlformats.org/officeDocument/2006/relationships/image" Target="../media/image46.png"/><Relationship Id="rId12" Type="http://schemas.openxmlformats.org/officeDocument/2006/relationships/image" Target="../media/image51.png"/><Relationship Id="rId17" Type="http://schemas.openxmlformats.org/officeDocument/2006/relationships/image" Target="../media/image56.png"/><Relationship Id="rId2" Type="http://schemas.openxmlformats.org/officeDocument/2006/relationships/notesSlide" Target="../notesSlides/notesSlide6.xml"/><Relationship Id="rId16" Type="http://schemas.openxmlformats.org/officeDocument/2006/relationships/image" Target="../media/image55.jpg"/><Relationship Id="rId1" Type="http://schemas.openxmlformats.org/officeDocument/2006/relationships/slideLayout" Target="../slideLayouts/slideLayout1.xml"/><Relationship Id="rId6" Type="http://schemas.openxmlformats.org/officeDocument/2006/relationships/image" Target="../media/image45.png"/><Relationship Id="rId11" Type="http://schemas.openxmlformats.org/officeDocument/2006/relationships/image" Target="../media/image50.png"/><Relationship Id="rId5" Type="http://schemas.openxmlformats.org/officeDocument/2006/relationships/image" Target="../media/image44.png"/><Relationship Id="rId15" Type="http://schemas.openxmlformats.org/officeDocument/2006/relationships/image" Target="../media/image54.png"/><Relationship Id="rId10" Type="http://schemas.openxmlformats.org/officeDocument/2006/relationships/image" Target="../media/image49.png"/><Relationship Id="rId19" Type="http://schemas.openxmlformats.org/officeDocument/2006/relationships/image" Target="../media/image58.png"/><Relationship Id="rId4" Type="http://schemas.openxmlformats.org/officeDocument/2006/relationships/image" Target="../media/image2.png"/><Relationship Id="rId9" Type="http://schemas.openxmlformats.org/officeDocument/2006/relationships/image" Target="../media/image48.png"/><Relationship Id="rId14" Type="http://schemas.openxmlformats.org/officeDocument/2006/relationships/image" Target="../media/image53.png"/></Relationships>
</file>

<file path=ppt/slides/_rels/slide7.xml.rels><?xml version="1.0" encoding="UTF-8" standalone="yes"?>
<Relationships xmlns="http://schemas.openxmlformats.org/package/2006/relationships"><Relationship Id="rId8" Type="http://schemas.openxmlformats.org/officeDocument/2006/relationships/image" Target="../media/image62.png"/><Relationship Id="rId13" Type="http://schemas.openxmlformats.org/officeDocument/2006/relationships/image" Target="../media/image67.png"/><Relationship Id="rId18" Type="http://schemas.openxmlformats.org/officeDocument/2006/relationships/image" Target="../media/image72.png"/><Relationship Id="rId3" Type="http://schemas.openxmlformats.org/officeDocument/2006/relationships/image" Target="../media/image59.png"/><Relationship Id="rId7" Type="http://schemas.openxmlformats.org/officeDocument/2006/relationships/image" Target="../media/image61.png"/><Relationship Id="rId12" Type="http://schemas.openxmlformats.org/officeDocument/2006/relationships/image" Target="../media/image66.png"/><Relationship Id="rId17" Type="http://schemas.openxmlformats.org/officeDocument/2006/relationships/image" Target="../media/image71.png"/><Relationship Id="rId2" Type="http://schemas.openxmlformats.org/officeDocument/2006/relationships/notesSlide" Target="../notesSlides/notesSlide7.xml"/><Relationship Id="rId16" Type="http://schemas.openxmlformats.org/officeDocument/2006/relationships/image" Target="../media/image70.jpg"/><Relationship Id="rId1" Type="http://schemas.openxmlformats.org/officeDocument/2006/relationships/slideLayout" Target="../slideLayouts/slideLayout1.xml"/><Relationship Id="rId6" Type="http://schemas.openxmlformats.org/officeDocument/2006/relationships/image" Target="../media/image60.png"/><Relationship Id="rId11" Type="http://schemas.openxmlformats.org/officeDocument/2006/relationships/image" Target="../media/image65.png"/><Relationship Id="rId5" Type="http://schemas.openxmlformats.org/officeDocument/2006/relationships/image" Target="../media/image8.png"/><Relationship Id="rId15" Type="http://schemas.openxmlformats.org/officeDocument/2006/relationships/image" Target="../media/image69.png"/><Relationship Id="rId10" Type="http://schemas.openxmlformats.org/officeDocument/2006/relationships/image" Target="../media/image64.png"/><Relationship Id="rId19" Type="http://schemas.openxmlformats.org/officeDocument/2006/relationships/image" Target="../media/image73.png"/><Relationship Id="rId4" Type="http://schemas.openxmlformats.org/officeDocument/2006/relationships/image" Target="../media/image2.png"/><Relationship Id="rId9" Type="http://schemas.openxmlformats.org/officeDocument/2006/relationships/image" Target="../media/image63.png"/><Relationship Id="rId14" Type="http://schemas.openxmlformats.org/officeDocument/2006/relationships/image" Target="../media/image68.jpg"/></Relationships>
</file>

<file path=ppt/slides/_rels/slide8.xml.rels><?xml version="1.0" encoding="UTF-8" standalone="yes"?>
<Relationships xmlns="http://schemas.openxmlformats.org/package/2006/relationships"><Relationship Id="rId8" Type="http://schemas.openxmlformats.org/officeDocument/2006/relationships/image" Target="../media/image76.png"/><Relationship Id="rId13" Type="http://schemas.openxmlformats.org/officeDocument/2006/relationships/image" Target="../media/image80.png"/><Relationship Id="rId18" Type="http://schemas.openxmlformats.org/officeDocument/2006/relationships/image" Target="../media/image85.png"/><Relationship Id="rId3" Type="http://schemas.openxmlformats.org/officeDocument/2006/relationships/image" Target="../media/image29.png"/><Relationship Id="rId7" Type="http://schemas.openxmlformats.org/officeDocument/2006/relationships/image" Target="../media/image75.png"/><Relationship Id="rId12" Type="http://schemas.openxmlformats.org/officeDocument/2006/relationships/image" Target="../media/image79.png"/><Relationship Id="rId17" Type="http://schemas.openxmlformats.org/officeDocument/2006/relationships/image" Target="../media/image84.png"/><Relationship Id="rId2" Type="http://schemas.openxmlformats.org/officeDocument/2006/relationships/notesSlide" Target="../notesSlides/notesSlide8.xml"/><Relationship Id="rId16" Type="http://schemas.openxmlformats.org/officeDocument/2006/relationships/image" Target="../media/image83.png"/><Relationship Id="rId1" Type="http://schemas.openxmlformats.org/officeDocument/2006/relationships/slideLayout" Target="../slideLayouts/slideLayout1.xml"/><Relationship Id="rId6" Type="http://schemas.openxmlformats.org/officeDocument/2006/relationships/image" Target="../media/image74.jpg"/><Relationship Id="rId11" Type="http://schemas.openxmlformats.org/officeDocument/2006/relationships/image" Target="../media/image67.png"/><Relationship Id="rId5" Type="http://schemas.openxmlformats.org/officeDocument/2006/relationships/image" Target="../media/image8.png"/><Relationship Id="rId15" Type="http://schemas.openxmlformats.org/officeDocument/2006/relationships/image" Target="../media/image82.png"/><Relationship Id="rId10" Type="http://schemas.openxmlformats.org/officeDocument/2006/relationships/image" Target="../media/image78.png"/><Relationship Id="rId19" Type="http://schemas.openxmlformats.org/officeDocument/2006/relationships/image" Target="../media/image42.png"/><Relationship Id="rId4" Type="http://schemas.openxmlformats.org/officeDocument/2006/relationships/image" Target="../media/image2.png"/><Relationship Id="rId9" Type="http://schemas.openxmlformats.org/officeDocument/2006/relationships/image" Target="../media/image77.png"/><Relationship Id="rId14" Type="http://schemas.openxmlformats.org/officeDocument/2006/relationships/image" Target="../media/image81.png"/></Relationships>
</file>

<file path=ppt/slides/_rels/slide9.xml.rels><?xml version="1.0" encoding="UTF-8" standalone="yes"?>
<Relationships xmlns="http://schemas.openxmlformats.org/package/2006/relationships"><Relationship Id="rId8" Type="http://schemas.openxmlformats.org/officeDocument/2006/relationships/image" Target="../media/image88.png"/><Relationship Id="rId13" Type="http://schemas.openxmlformats.org/officeDocument/2006/relationships/image" Target="../media/image93.png"/><Relationship Id="rId18" Type="http://schemas.openxmlformats.org/officeDocument/2006/relationships/image" Target="../media/image98.png"/><Relationship Id="rId3" Type="http://schemas.openxmlformats.org/officeDocument/2006/relationships/image" Target="../media/image1.png"/><Relationship Id="rId7" Type="http://schemas.openxmlformats.org/officeDocument/2006/relationships/image" Target="../media/image87.png"/><Relationship Id="rId12" Type="http://schemas.openxmlformats.org/officeDocument/2006/relationships/image" Target="../media/image92.png"/><Relationship Id="rId17" Type="http://schemas.openxmlformats.org/officeDocument/2006/relationships/image" Target="../media/image97.png"/><Relationship Id="rId2" Type="http://schemas.openxmlformats.org/officeDocument/2006/relationships/notesSlide" Target="../notesSlides/notesSlide9.xml"/><Relationship Id="rId16" Type="http://schemas.openxmlformats.org/officeDocument/2006/relationships/image" Target="../media/image96.png"/><Relationship Id="rId1" Type="http://schemas.openxmlformats.org/officeDocument/2006/relationships/slideLayout" Target="../slideLayouts/slideLayout1.xml"/><Relationship Id="rId6" Type="http://schemas.openxmlformats.org/officeDocument/2006/relationships/image" Target="../media/image86.png"/><Relationship Id="rId11" Type="http://schemas.openxmlformats.org/officeDocument/2006/relationships/image" Target="../media/image91.png"/><Relationship Id="rId5" Type="http://schemas.openxmlformats.org/officeDocument/2006/relationships/image" Target="../media/image8.png"/><Relationship Id="rId15" Type="http://schemas.openxmlformats.org/officeDocument/2006/relationships/image" Target="../media/image95.png"/><Relationship Id="rId10" Type="http://schemas.openxmlformats.org/officeDocument/2006/relationships/image" Target="../media/image90.png"/><Relationship Id="rId19" Type="http://schemas.openxmlformats.org/officeDocument/2006/relationships/image" Target="../media/image99.png"/><Relationship Id="rId4" Type="http://schemas.openxmlformats.org/officeDocument/2006/relationships/image" Target="../media/image2.png"/><Relationship Id="rId9" Type="http://schemas.openxmlformats.org/officeDocument/2006/relationships/image" Target="../media/image89.png"/><Relationship Id="rId14" Type="http://schemas.openxmlformats.org/officeDocument/2006/relationships/image" Target="../media/image94.png"/></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2192000" cy="6858000"/>
          </a:xfrm>
          <a:prstGeom prst="rect">
            <a:avLst/>
          </a:prstGeom>
        </p:spPr>
      </p:pic>
      <p:pic>
        <p:nvPicPr>
          <p:cNvPr id="3" name="Image 1" descr="preencoded.png"/>
          <p:cNvPicPr>
            <a:picLocks noChangeAspect="1"/>
          </p:cNvPicPr>
          <p:nvPr/>
        </p:nvPicPr>
        <p:blipFill>
          <a:blip r:embed="rId4"/>
          <a:stretch>
            <a:fillRect/>
          </a:stretch>
        </p:blipFill>
        <p:spPr>
          <a:xfrm>
            <a:off x="0" y="0"/>
            <a:ext cx="12192000" cy="304800"/>
          </a:xfrm>
          <a:prstGeom prst="rect">
            <a:avLst/>
          </a:prstGeom>
        </p:spPr>
      </p:pic>
      <p:pic>
        <p:nvPicPr>
          <p:cNvPr id="5" name="Image 3" descr="preencoded.png"/>
          <p:cNvPicPr>
            <a:picLocks noChangeAspect="1"/>
          </p:cNvPicPr>
          <p:nvPr/>
        </p:nvPicPr>
        <p:blipFill>
          <a:blip r:embed="rId5"/>
          <a:stretch>
            <a:fillRect/>
          </a:stretch>
        </p:blipFill>
        <p:spPr>
          <a:xfrm>
            <a:off x="3742283" y="2393419"/>
            <a:ext cx="4707434" cy="28575"/>
          </a:xfrm>
          <a:prstGeom prst="rect">
            <a:avLst/>
          </a:prstGeom>
        </p:spPr>
      </p:pic>
      <p:pic>
        <p:nvPicPr>
          <p:cNvPr id="6" name="Image 4" descr="preencoded.png"/>
          <p:cNvPicPr>
            <a:picLocks noChangeAspect="1"/>
          </p:cNvPicPr>
          <p:nvPr/>
        </p:nvPicPr>
        <p:blipFill>
          <a:blip r:embed="rId4"/>
          <a:stretch>
            <a:fillRect/>
          </a:stretch>
        </p:blipFill>
        <p:spPr>
          <a:xfrm>
            <a:off x="0" y="6553200"/>
            <a:ext cx="12192000" cy="304800"/>
          </a:xfrm>
          <a:prstGeom prst="rect">
            <a:avLst/>
          </a:prstGeom>
        </p:spPr>
      </p:pic>
      <p:sp>
        <p:nvSpPr>
          <p:cNvPr id="7" name="Text 0"/>
          <p:cNvSpPr/>
          <p:nvPr/>
        </p:nvSpPr>
        <p:spPr>
          <a:xfrm>
            <a:off x="2714308" y="615237"/>
            <a:ext cx="6763385" cy="571500"/>
          </a:xfrm>
          <a:prstGeom prst="rect">
            <a:avLst/>
          </a:prstGeom>
          <a:noFill/>
          <a:ln/>
        </p:spPr>
        <p:txBody>
          <a:bodyPr wrap="square" lIns="0" tIns="0" rIns="0" bIns="0" rtlCol="0" anchor="t"/>
          <a:lstStyle/>
          <a:p>
            <a:pPr marL="0" indent="0" algn="ctr">
              <a:lnSpc>
                <a:spcPts val="4500"/>
              </a:lnSpc>
              <a:buNone/>
            </a:pPr>
            <a:r>
              <a:rPr lang="pl-PL" sz="3600" b="1" dirty="0">
                <a:solidFill>
                  <a:srgbClr val="7F1D1D"/>
                </a:solidFill>
                <a:latin typeface="Playfair Display" pitchFamily="34" charset="0"/>
                <a:ea typeface="Playfair Display" pitchFamily="34" charset="-122"/>
                <a:cs typeface="Playfair Display" pitchFamily="34" charset="-120"/>
              </a:rPr>
              <a:t>Prezentacja opracowana </a:t>
            </a:r>
          </a:p>
          <a:p>
            <a:pPr marL="0" indent="0" algn="ctr">
              <a:lnSpc>
                <a:spcPts val="4500"/>
              </a:lnSpc>
              <a:buNone/>
            </a:pPr>
            <a:r>
              <a:rPr lang="pl-PL" sz="3600" b="1" dirty="0">
                <a:solidFill>
                  <a:srgbClr val="7F1D1D"/>
                </a:solidFill>
                <a:latin typeface="Playfair Display" pitchFamily="34" charset="0"/>
                <a:ea typeface="Playfair Display" pitchFamily="34" charset="-122"/>
                <a:cs typeface="Playfair Display" pitchFamily="34" charset="-120"/>
              </a:rPr>
              <a:t>w ramach zadania publicznego pn.: </a:t>
            </a:r>
            <a:r>
              <a:rPr lang="pl-PL" sz="3600" b="1" i="1" dirty="0">
                <a:solidFill>
                  <a:srgbClr val="7F1D1D"/>
                </a:solidFill>
                <a:latin typeface="Playfair Display" pitchFamily="34" charset="0"/>
                <a:ea typeface="Playfair Display" pitchFamily="34" charset="-122"/>
                <a:cs typeface="Playfair Display" pitchFamily="34" charset="-120"/>
              </a:rPr>
              <a:t>„Polskie patriotki”</a:t>
            </a:r>
            <a:endParaRPr lang="en-US" sz="3600" i="1" dirty="0"/>
          </a:p>
        </p:txBody>
      </p:sp>
      <p:sp>
        <p:nvSpPr>
          <p:cNvPr id="8" name="Text 1"/>
          <p:cNvSpPr/>
          <p:nvPr/>
        </p:nvSpPr>
        <p:spPr>
          <a:xfrm>
            <a:off x="1710267" y="5542599"/>
            <a:ext cx="8409516" cy="342900"/>
          </a:xfrm>
          <a:prstGeom prst="rect">
            <a:avLst/>
          </a:prstGeom>
          <a:noFill/>
          <a:ln/>
        </p:spPr>
        <p:txBody>
          <a:bodyPr wrap="square" lIns="0" tIns="0" rIns="0" bIns="0" rtlCol="0" anchor="t"/>
          <a:lstStyle/>
          <a:p>
            <a:pPr algn="ctr"/>
            <a:r>
              <a:rPr lang="pl-PL" sz="2000" dirty="0">
                <a:latin typeface="Raleway" pitchFamily="2" charset="-18"/>
              </a:rPr>
              <a:t>Zadanie realizowane przez Eurocentrum Innowacji i Przedsiębiorczości </a:t>
            </a:r>
          </a:p>
          <a:p>
            <a:pPr algn="ctr"/>
            <a:r>
              <a:rPr lang="pl-PL" sz="2000" dirty="0">
                <a:latin typeface="Raleway" pitchFamily="2" charset="-18"/>
              </a:rPr>
              <a:t>w ramach Rządowego Programu Fundusz Inicjatyw Obywatelskich NOWEFIO na lata 2021-2030</a:t>
            </a:r>
            <a:endParaRPr lang="en-US" sz="2000" dirty="0">
              <a:latin typeface="Raleway" pitchFamily="2" charset="-18"/>
            </a:endParaRPr>
          </a:p>
        </p:txBody>
      </p:sp>
      <p:pic>
        <p:nvPicPr>
          <p:cNvPr id="12" name="Obraz 11">
            <a:extLst>
              <a:ext uri="{FF2B5EF4-FFF2-40B4-BE49-F238E27FC236}">
                <a16:creationId xmlns:a16="http://schemas.microsoft.com/office/drawing/2014/main" id="{A3685249-C35E-02F0-D8AC-558A48449BE3}"/>
              </a:ext>
            </a:extLst>
          </p:cNvPr>
          <p:cNvPicPr>
            <a:picLocks noChangeAspect="1"/>
          </p:cNvPicPr>
          <p:nvPr/>
        </p:nvPicPr>
        <p:blipFill>
          <a:blip r:embed="rId6"/>
          <a:stretch>
            <a:fillRect/>
          </a:stretch>
        </p:blipFill>
        <p:spPr>
          <a:xfrm>
            <a:off x="1710267" y="2594977"/>
            <a:ext cx="6053913" cy="2652830"/>
          </a:xfrm>
          <a:prstGeom prst="rect">
            <a:avLst/>
          </a:prstGeom>
        </p:spPr>
      </p:pic>
      <p:pic>
        <p:nvPicPr>
          <p:cNvPr id="14" name="Obraz 13">
            <a:extLst>
              <a:ext uri="{FF2B5EF4-FFF2-40B4-BE49-F238E27FC236}">
                <a16:creationId xmlns:a16="http://schemas.microsoft.com/office/drawing/2014/main" id="{336F7452-D0D5-E0AD-AFA5-93B8A095FDE0}"/>
              </a:ext>
            </a:extLst>
          </p:cNvPr>
          <p:cNvPicPr>
            <a:picLocks noChangeAspect="1"/>
          </p:cNvPicPr>
          <p:nvPr/>
        </p:nvPicPr>
        <p:blipFill>
          <a:blip r:embed="rId7"/>
          <a:stretch>
            <a:fillRect/>
          </a:stretch>
        </p:blipFill>
        <p:spPr>
          <a:xfrm>
            <a:off x="8023515" y="2594607"/>
            <a:ext cx="2653200" cy="265320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9">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2192000" cy="6858000"/>
          </a:xfrm>
          <a:prstGeom prst="rect">
            <a:avLst/>
          </a:prstGeom>
        </p:spPr>
      </p:pic>
      <p:pic>
        <p:nvPicPr>
          <p:cNvPr id="3" name="Image 1" descr="preencoded.png"/>
          <p:cNvPicPr>
            <a:picLocks noChangeAspect="1"/>
          </p:cNvPicPr>
          <p:nvPr/>
        </p:nvPicPr>
        <p:blipFill>
          <a:blip r:embed="rId4"/>
          <a:stretch>
            <a:fillRect/>
          </a:stretch>
        </p:blipFill>
        <p:spPr>
          <a:xfrm>
            <a:off x="0" y="0"/>
            <a:ext cx="12192000" cy="304800"/>
          </a:xfrm>
          <a:prstGeom prst="rect">
            <a:avLst/>
          </a:prstGeom>
        </p:spPr>
      </p:pic>
      <p:pic>
        <p:nvPicPr>
          <p:cNvPr id="4" name="Image 2" descr="preencoded.png"/>
          <p:cNvPicPr>
            <a:picLocks noChangeAspect="1"/>
          </p:cNvPicPr>
          <p:nvPr/>
        </p:nvPicPr>
        <p:blipFill>
          <a:blip r:embed="rId5"/>
          <a:stretch>
            <a:fillRect/>
          </a:stretch>
        </p:blipFill>
        <p:spPr>
          <a:xfrm>
            <a:off x="457200" y="952500"/>
            <a:ext cx="2819400" cy="28575"/>
          </a:xfrm>
          <a:prstGeom prst="rect">
            <a:avLst/>
          </a:prstGeom>
        </p:spPr>
      </p:pic>
      <p:pic>
        <p:nvPicPr>
          <p:cNvPr id="5" name="Image 3" descr="preencoded.png"/>
          <p:cNvPicPr>
            <a:picLocks noChangeAspect="1"/>
          </p:cNvPicPr>
          <p:nvPr/>
        </p:nvPicPr>
        <p:blipFill>
          <a:blip r:embed="rId6"/>
          <a:stretch>
            <a:fillRect/>
          </a:stretch>
        </p:blipFill>
        <p:spPr>
          <a:xfrm>
            <a:off x="457200" y="1209675"/>
            <a:ext cx="5486400" cy="1181100"/>
          </a:xfrm>
          <a:prstGeom prst="rect">
            <a:avLst/>
          </a:prstGeom>
        </p:spPr>
      </p:pic>
      <p:pic>
        <p:nvPicPr>
          <p:cNvPr id="6" name="Image 4" descr="preencoded.png"/>
          <p:cNvPicPr>
            <a:picLocks noChangeAspect="1"/>
          </p:cNvPicPr>
          <p:nvPr/>
        </p:nvPicPr>
        <p:blipFill>
          <a:blip r:embed="rId7"/>
          <a:stretch>
            <a:fillRect/>
          </a:stretch>
        </p:blipFill>
        <p:spPr>
          <a:xfrm>
            <a:off x="457200" y="2619375"/>
            <a:ext cx="571500" cy="571500"/>
          </a:xfrm>
          <a:prstGeom prst="rect">
            <a:avLst/>
          </a:prstGeom>
        </p:spPr>
      </p:pic>
      <p:pic>
        <p:nvPicPr>
          <p:cNvPr id="7" name="Image 5" descr="preencoded.png"/>
          <p:cNvPicPr>
            <a:picLocks noChangeAspect="1"/>
          </p:cNvPicPr>
          <p:nvPr/>
        </p:nvPicPr>
        <p:blipFill>
          <a:blip r:embed="rId8"/>
          <a:stretch>
            <a:fillRect/>
          </a:stretch>
        </p:blipFill>
        <p:spPr>
          <a:xfrm>
            <a:off x="628650" y="2752725"/>
            <a:ext cx="228600" cy="304800"/>
          </a:xfrm>
          <a:prstGeom prst="rect">
            <a:avLst/>
          </a:prstGeom>
        </p:spPr>
      </p:pic>
      <p:pic>
        <p:nvPicPr>
          <p:cNvPr id="8" name="Image 6" descr="preencoded.png"/>
          <p:cNvPicPr>
            <a:picLocks noChangeAspect="1"/>
          </p:cNvPicPr>
          <p:nvPr/>
        </p:nvPicPr>
        <p:blipFill>
          <a:blip r:embed="rId9"/>
          <a:stretch>
            <a:fillRect/>
          </a:stretch>
        </p:blipFill>
        <p:spPr>
          <a:xfrm>
            <a:off x="457200" y="3762375"/>
            <a:ext cx="571500" cy="571500"/>
          </a:xfrm>
          <a:prstGeom prst="rect">
            <a:avLst/>
          </a:prstGeom>
        </p:spPr>
      </p:pic>
      <p:pic>
        <p:nvPicPr>
          <p:cNvPr id="9" name="Image 7" descr="preencoded.png"/>
          <p:cNvPicPr>
            <a:picLocks noChangeAspect="1"/>
          </p:cNvPicPr>
          <p:nvPr/>
        </p:nvPicPr>
        <p:blipFill>
          <a:blip r:embed="rId10"/>
          <a:stretch>
            <a:fillRect/>
          </a:stretch>
        </p:blipFill>
        <p:spPr>
          <a:xfrm>
            <a:off x="642938" y="3895725"/>
            <a:ext cx="200025" cy="304800"/>
          </a:xfrm>
          <a:prstGeom prst="rect">
            <a:avLst/>
          </a:prstGeom>
        </p:spPr>
      </p:pic>
      <p:pic>
        <p:nvPicPr>
          <p:cNvPr id="10" name="Image 8" descr="preencoded.png"/>
          <p:cNvPicPr>
            <a:picLocks noChangeAspect="1"/>
          </p:cNvPicPr>
          <p:nvPr/>
        </p:nvPicPr>
        <p:blipFill>
          <a:blip r:embed="rId11"/>
          <a:stretch>
            <a:fillRect/>
          </a:stretch>
        </p:blipFill>
        <p:spPr>
          <a:xfrm>
            <a:off x="6248400" y="1666875"/>
            <a:ext cx="2667000" cy="1409700"/>
          </a:xfrm>
          <a:prstGeom prst="rect">
            <a:avLst/>
          </a:prstGeom>
        </p:spPr>
      </p:pic>
      <p:pic>
        <p:nvPicPr>
          <p:cNvPr id="11" name="Image 9" descr="preencoded.png"/>
          <p:cNvPicPr>
            <a:picLocks noChangeAspect="1"/>
          </p:cNvPicPr>
          <p:nvPr/>
        </p:nvPicPr>
        <p:blipFill>
          <a:blip r:embed="rId12"/>
          <a:stretch>
            <a:fillRect/>
          </a:stretch>
        </p:blipFill>
        <p:spPr>
          <a:xfrm>
            <a:off x="6400800" y="1819275"/>
            <a:ext cx="238125" cy="266700"/>
          </a:xfrm>
          <a:prstGeom prst="rect">
            <a:avLst/>
          </a:prstGeom>
        </p:spPr>
      </p:pic>
      <p:pic>
        <p:nvPicPr>
          <p:cNvPr id="12" name="Image 10" descr="preencoded.png"/>
          <p:cNvPicPr>
            <a:picLocks noChangeAspect="1"/>
          </p:cNvPicPr>
          <p:nvPr/>
        </p:nvPicPr>
        <p:blipFill>
          <a:blip r:embed="rId11"/>
          <a:stretch>
            <a:fillRect/>
          </a:stretch>
        </p:blipFill>
        <p:spPr>
          <a:xfrm>
            <a:off x="9067800" y="1666875"/>
            <a:ext cx="2667000" cy="1409700"/>
          </a:xfrm>
          <a:prstGeom prst="rect">
            <a:avLst/>
          </a:prstGeom>
        </p:spPr>
      </p:pic>
      <p:pic>
        <p:nvPicPr>
          <p:cNvPr id="13" name="Image 11" descr="preencoded.png"/>
          <p:cNvPicPr>
            <a:picLocks noChangeAspect="1"/>
          </p:cNvPicPr>
          <p:nvPr/>
        </p:nvPicPr>
        <p:blipFill>
          <a:blip r:embed="rId13"/>
          <a:stretch>
            <a:fillRect/>
          </a:stretch>
        </p:blipFill>
        <p:spPr>
          <a:xfrm>
            <a:off x="9220200" y="1819275"/>
            <a:ext cx="190500" cy="266700"/>
          </a:xfrm>
          <a:prstGeom prst="rect">
            <a:avLst/>
          </a:prstGeom>
        </p:spPr>
      </p:pic>
      <p:pic>
        <p:nvPicPr>
          <p:cNvPr id="14" name="Image 12" descr="preencoded.png"/>
          <p:cNvPicPr>
            <a:picLocks noChangeAspect="1"/>
          </p:cNvPicPr>
          <p:nvPr/>
        </p:nvPicPr>
        <p:blipFill>
          <a:blip r:embed="rId14"/>
          <a:stretch>
            <a:fillRect/>
          </a:stretch>
        </p:blipFill>
        <p:spPr>
          <a:xfrm>
            <a:off x="6248400" y="3228975"/>
            <a:ext cx="2667000" cy="1219200"/>
          </a:xfrm>
          <a:prstGeom prst="rect">
            <a:avLst/>
          </a:prstGeom>
        </p:spPr>
      </p:pic>
      <p:pic>
        <p:nvPicPr>
          <p:cNvPr id="15" name="Image 13" descr="preencoded.png"/>
          <p:cNvPicPr>
            <a:picLocks noChangeAspect="1"/>
          </p:cNvPicPr>
          <p:nvPr/>
        </p:nvPicPr>
        <p:blipFill>
          <a:blip r:embed="rId15"/>
          <a:stretch>
            <a:fillRect/>
          </a:stretch>
        </p:blipFill>
        <p:spPr>
          <a:xfrm>
            <a:off x="6400800" y="3381375"/>
            <a:ext cx="219075" cy="266700"/>
          </a:xfrm>
          <a:prstGeom prst="rect">
            <a:avLst/>
          </a:prstGeom>
        </p:spPr>
      </p:pic>
      <p:pic>
        <p:nvPicPr>
          <p:cNvPr id="16" name="Image 14" descr="preencoded.png"/>
          <p:cNvPicPr>
            <a:picLocks noChangeAspect="1"/>
          </p:cNvPicPr>
          <p:nvPr/>
        </p:nvPicPr>
        <p:blipFill>
          <a:blip r:embed="rId14"/>
          <a:stretch>
            <a:fillRect/>
          </a:stretch>
        </p:blipFill>
        <p:spPr>
          <a:xfrm>
            <a:off x="9067800" y="3228975"/>
            <a:ext cx="2667000" cy="1219200"/>
          </a:xfrm>
          <a:prstGeom prst="rect">
            <a:avLst/>
          </a:prstGeom>
        </p:spPr>
      </p:pic>
      <p:pic>
        <p:nvPicPr>
          <p:cNvPr id="17" name="Image 15" descr="preencoded.png"/>
          <p:cNvPicPr>
            <a:picLocks noChangeAspect="1"/>
          </p:cNvPicPr>
          <p:nvPr/>
        </p:nvPicPr>
        <p:blipFill>
          <a:blip r:embed="rId16"/>
          <a:stretch>
            <a:fillRect/>
          </a:stretch>
        </p:blipFill>
        <p:spPr>
          <a:xfrm>
            <a:off x="9220200" y="3381375"/>
            <a:ext cx="190500" cy="266700"/>
          </a:xfrm>
          <a:prstGeom prst="rect">
            <a:avLst/>
          </a:prstGeom>
        </p:spPr>
      </p:pic>
      <p:pic>
        <p:nvPicPr>
          <p:cNvPr id="18" name="Image 16" descr="preencoded.png"/>
          <p:cNvPicPr>
            <a:picLocks noChangeAspect="1"/>
          </p:cNvPicPr>
          <p:nvPr/>
        </p:nvPicPr>
        <p:blipFill>
          <a:blip r:embed="rId17"/>
          <a:stretch>
            <a:fillRect/>
          </a:stretch>
        </p:blipFill>
        <p:spPr>
          <a:xfrm>
            <a:off x="6248400" y="4676775"/>
            <a:ext cx="5486400" cy="990600"/>
          </a:xfrm>
          <a:prstGeom prst="rect">
            <a:avLst/>
          </a:prstGeom>
        </p:spPr>
      </p:pic>
      <p:pic>
        <p:nvPicPr>
          <p:cNvPr id="19" name="Image 17" descr="preencoded.png"/>
          <p:cNvPicPr>
            <a:picLocks noChangeAspect="1"/>
          </p:cNvPicPr>
          <p:nvPr/>
        </p:nvPicPr>
        <p:blipFill>
          <a:blip r:embed="rId18"/>
          <a:stretch>
            <a:fillRect/>
          </a:stretch>
        </p:blipFill>
        <p:spPr>
          <a:xfrm>
            <a:off x="6400800" y="5038725"/>
            <a:ext cx="142875" cy="266700"/>
          </a:xfrm>
          <a:prstGeom prst="rect">
            <a:avLst/>
          </a:prstGeom>
        </p:spPr>
      </p:pic>
      <p:pic>
        <p:nvPicPr>
          <p:cNvPr id="20" name="Image 18" descr="preencoded.png"/>
          <p:cNvPicPr>
            <a:picLocks noChangeAspect="1"/>
          </p:cNvPicPr>
          <p:nvPr/>
        </p:nvPicPr>
        <p:blipFill>
          <a:blip r:embed="rId4"/>
          <a:stretch>
            <a:fillRect/>
          </a:stretch>
        </p:blipFill>
        <p:spPr>
          <a:xfrm>
            <a:off x="0" y="6553200"/>
            <a:ext cx="12192000" cy="304800"/>
          </a:xfrm>
          <a:prstGeom prst="rect">
            <a:avLst/>
          </a:prstGeom>
        </p:spPr>
      </p:pic>
      <p:sp>
        <p:nvSpPr>
          <p:cNvPr id="21" name="Text 0"/>
          <p:cNvSpPr/>
          <p:nvPr/>
        </p:nvSpPr>
        <p:spPr>
          <a:xfrm>
            <a:off x="457200" y="457200"/>
            <a:ext cx="11277600" cy="381000"/>
          </a:xfrm>
          <a:prstGeom prst="rect">
            <a:avLst/>
          </a:prstGeom>
          <a:noFill/>
          <a:ln/>
        </p:spPr>
        <p:txBody>
          <a:bodyPr wrap="square" lIns="0" tIns="0" rIns="0" bIns="0" rtlCol="0" anchor="t"/>
          <a:lstStyle/>
          <a:p>
            <a:pPr marL="0" indent="0">
              <a:lnSpc>
                <a:spcPts val="3000"/>
              </a:lnSpc>
              <a:buNone/>
            </a:pPr>
            <a:r>
              <a:rPr lang="en-US" sz="2700" b="1" dirty="0">
                <a:solidFill>
                  <a:srgbClr val="7F1D1D"/>
                </a:solidFill>
                <a:latin typeface="Playfair Display" pitchFamily="34" charset="0"/>
                <a:ea typeface="Playfair Display" pitchFamily="34" charset="-122"/>
                <a:cs typeface="Playfair Display" pitchFamily="34" charset="-120"/>
              </a:rPr>
              <a:t>Gardienne de la Mémoire</a:t>
            </a:r>
            <a:endParaRPr lang="en-US" sz="2700" dirty="0"/>
          </a:p>
        </p:txBody>
      </p:sp>
      <p:sp>
        <p:nvSpPr>
          <p:cNvPr id="22" name="Text 1"/>
          <p:cNvSpPr/>
          <p:nvPr/>
        </p:nvSpPr>
        <p:spPr>
          <a:xfrm>
            <a:off x="647700" y="1400175"/>
            <a:ext cx="5105400" cy="800100"/>
          </a:xfrm>
          <a:prstGeom prst="rect">
            <a:avLst/>
          </a:prstGeom>
          <a:noFill/>
          <a:ln/>
        </p:spPr>
        <p:txBody>
          <a:bodyPr wrap="square" lIns="0" tIns="0" rIns="0" bIns="0" rtlCol="0" anchor="t"/>
          <a:lstStyle/>
          <a:p>
            <a:pPr marL="0" indent="0">
              <a:lnSpc>
                <a:spcPts val="2100"/>
              </a:lnSpc>
              <a:buNone/>
            </a:pPr>
            <a:r>
              <a:rPr lang="en-US" sz="1350" i="1" dirty="0">
                <a:solidFill>
                  <a:srgbClr val="374151"/>
                </a:solidFill>
                <a:latin typeface="Raleway" pitchFamily="34" charset="0"/>
                <a:ea typeface="Raleway" pitchFamily="34" charset="-122"/>
                <a:cs typeface="Raleway" pitchFamily="34" charset="-120"/>
              </a:rPr>
              <a:t>"Après le décès de Józef Piłsudski en 1935, Aleksandra Piłsudska s'est entièrement consacrée à la préservation de sa mémoire et de son héritage."</a:t>
            </a:r>
            <a:endParaRPr lang="en-US" sz="1350" dirty="0"/>
          </a:p>
        </p:txBody>
      </p:sp>
      <p:sp>
        <p:nvSpPr>
          <p:cNvPr id="23" name="Text 2"/>
          <p:cNvSpPr/>
          <p:nvPr/>
        </p:nvSpPr>
        <p:spPr>
          <a:xfrm>
            <a:off x="1181100" y="2619375"/>
            <a:ext cx="4762500" cy="266700"/>
          </a:xfrm>
          <a:prstGeom prst="rect">
            <a:avLst/>
          </a:prstGeom>
          <a:noFill/>
          <a:ln/>
        </p:spPr>
        <p:txBody>
          <a:bodyPr wrap="square" lIns="0" tIns="0" rIns="0" bIns="0" rtlCol="0" anchor="t"/>
          <a:lstStyle/>
          <a:p>
            <a:pPr marL="0" indent="0">
              <a:lnSpc>
                <a:spcPts val="2100"/>
              </a:lnSpc>
              <a:buNone/>
            </a:pPr>
            <a:r>
              <a:rPr lang="en-US" sz="1500" b="1" dirty="0">
                <a:solidFill>
                  <a:srgbClr val="1F2937"/>
                </a:solidFill>
                <a:latin typeface="Raleway" pitchFamily="34" charset="0"/>
                <a:ea typeface="Raleway" pitchFamily="34" charset="-122"/>
                <a:cs typeface="Raleway" pitchFamily="34" charset="-120"/>
              </a:rPr>
              <a:t>Création du Musée</a:t>
            </a:r>
            <a:endParaRPr lang="en-US" sz="1500" dirty="0"/>
          </a:p>
        </p:txBody>
      </p:sp>
      <p:sp>
        <p:nvSpPr>
          <p:cNvPr id="24" name="Text 3"/>
          <p:cNvSpPr/>
          <p:nvPr/>
        </p:nvSpPr>
        <p:spPr>
          <a:xfrm>
            <a:off x="1181100" y="2924175"/>
            <a:ext cx="4762500" cy="685800"/>
          </a:xfrm>
          <a:prstGeom prst="rect">
            <a:avLst/>
          </a:prstGeom>
          <a:noFill/>
          <a:ln/>
        </p:spPr>
        <p:txBody>
          <a:bodyPr wrap="square" lIns="0" tIns="0" rIns="0" bIns="0" rtlCol="0" anchor="t"/>
          <a:lstStyle/>
          <a:p>
            <a:pPr marL="0" indent="0">
              <a:lnSpc>
                <a:spcPts val="1800"/>
              </a:lnSpc>
              <a:buNone/>
            </a:pPr>
            <a:r>
              <a:rPr lang="en-US" sz="1200" dirty="0">
                <a:solidFill>
                  <a:srgbClr val="374151"/>
                </a:solidFill>
                <a:latin typeface="Raleway" pitchFamily="34" charset="0"/>
                <a:ea typeface="Raleway" pitchFamily="34" charset="-122"/>
                <a:cs typeface="Raleway" pitchFamily="34" charset="-120"/>
              </a:rPr>
              <a:t>Elle a activement participé aux cérémonies d'État et s'est impliquée dans la création du Musée Józef Piłsudski, veillant à ce que la légende du Maréchal perdure.</a:t>
            </a:r>
            <a:endParaRPr lang="en-US" sz="1200" dirty="0"/>
          </a:p>
        </p:txBody>
      </p:sp>
      <p:sp>
        <p:nvSpPr>
          <p:cNvPr id="25" name="Text 4"/>
          <p:cNvSpPr/>
          <p:nvPr/>
        </p:nvSpPr>
        <p:spPr>
          <a:xfrm>
            <a:off x="1181100" y="3762375"/>
            <a:ext cx="5715000" cy="266700"/>
          </a:xfrm>
          <a:prstGeom prst="rect">
            <a:avLst/>
          </a:prstGeom>
          <a:noFill/>
          <a:ln/>
        </p:spPr>
        <p:txBody>
          <a:bodyPr wrap="square" lIns="0" tIns="0" rIns="0" bIns="0" rtlCol="0" anchor="t"/>
          <a:lstStyle/>
          <a:p>
            <a:pPr marL="0" indent="0">
              <a:lnSpc>
                <a:spcPts val="2100"/>
              </a:lnSpc>
              <a:buNone/>
            </a:pPr>
            <a:r>
              <a:rPr lang="en-US" sz="1500" b="1" dirty="0">
                <a:solidFill>
                  <a:srgbClr val="1F2937"/>
                </a:solidFill>
                <a:latin typeface="Raleway" pitchFamily="34" charset="0"/>
                <a:ea typeface="Raleway" pitchFamily="34" charset="-122"/>
                <a:cs typeface="Raleway" pitchFamily="34" charset="-120"/>
              </a:rPr>
              <a:t>Publication des Mémoires</a:t>
            </a:r>
            <a:endParaRPr lang="en-US" sz="1500" dirty="0"/>
          </a:p>
        </p:txBody>
      </p:sp>
      <p:sp>
        <p:nvSpPr>
          <p:cNvPr id="26" name="Text 5"/>
          <p:cNvSpPr/>
          <p:nvPr/>
        </p:nvSpPr>
        <p:spPr>
          <a:xfrm>
            <a:off x="1181100" y="4067175"/>
            <a:ext cx="4762500" cy="685800"/>
          </a:xfrm>
          <a:prstGeom prst="rect">
            <a:avLst/>
          </a:prstGeom>
          <a:noFill/>
          <a:ln/>
        </p:spPr>
        <p:txBody>
          <a:bodyPr wrap="square" lIns="0" tIns="0" rIns="0" bIns="0" rtlCol="0" anchor="t"/>
          <a:lstStyle/>
          <a:p>
            <a:pPr marL="0" indent="0">
              <a:lnSpc>
                <a:spcPts val="1800"/>
              </a:lnSpc>
              <a:buNone/>
            </a:pPr>
            <a:r>
              <a:rPr lang="en-US" sz="1200" dirty="0">
                <a:solidFill>
                  <a:srgbClr val="374151"/>
                </a:solidFill>
                <a:latin typeface="Raleway" pitchFamily="34" charset="0"/>
                <a:ea typeface="Raleway" pitchFamily="34" charset="-122"/>
                <a:cs typeface="Raleway" pitchFamily="34" charset="-120"/>
              </a:rPr>
              <a:t>Elle a publié les deux volumes de mémoires intitulés "Wierna służba" (Service fidèle) et "Służba ojczyźnie" (Service à la Patrie), documentant la contribution des femmes.</a:t>
            </a:r>
            <a:endParaRPr lang="en-US" sz="1200" dirty="0"/>
          </a:p>
        </p:txBody>
      </p:sp>
      <p:sp>
        <p:nvSpPr>
          <p:cNvPr id="27" name="Text 6"/>
          <p:cNvSpPr/>
          <p:nvPr/>
        </p:nvSpPr>
        <p:spPr>
          <a:xfrm>
            <a:off x="6248400" y="1209675"/>
            <a:ext cx="5486400" cy="304800"/>
          </a:xfrm>
          <a:prstGeom prst="rect">
            <a:avLst/>
          </a:prstGeom>
          <a:noFill/>
          <a:ln/>
        </p:spPr>
        <p:txBody>
          <a:bodyPr wrap="square" lIns="0" tIns="0" rIns="0" bIns="0" rtlCol="0" anchor="t"/>
          <a:lstStyle/>
          <a:p>
            <a:pPr marL="0" indent="0">
              <a:lnSpc>
                <a:spcPts val="2400"/>
              </a:lnSpc>
              <a:buNone/>
            </a:pPr>
            <a:r>
              <a:rPr lang="en-US" sz="1800" b="1" dirty="0">
                <a:solidFill>
                  <a:srgbClr val="1F2937"/>
                </a:solidFill>
                <a:latin typeface="Raleway" pitchFamily="34" charset="0"/>
                <a:ea typeface="Raleway" pitchFamily="34" charset="-122"/>
                <a:cs typeface="Raleway" pitchFamily="34" charset="-120"/>
              </a:rPr>
              <a:t>Initiatives Mémoire</a:t>
            </a:r>
            <a:endParaRPr lang="en-US" sz="1800" dirty="0"/>
          </a:p>
        </p:txBody>
      </p:sp>
      <p:sp>
        <p:nvSpPr>
          <p:cNvPr id="28" name="Text 7"/>
          <p:cNvSpPr/>
          <p:nvPr/>
        </p:nvSpPr>
        <p:spPr>
          <a:xfrm>
            <a:off x="6753225" y="1838325"/>
            <a:ext cx="2023110" cy="228600"/>
          </a:xfrm>
          <a:prstGeom prst="rect">
            <a:avLst/>
          </a:prstGeom>
          <a:noFill/>
          <a:ln/>
        </p:spPr>
        <p:txBody>
          <a:bodyPr wrap="square" lIns="0" tIns="0" rIns="0" bIns="0" rtlCol="0" anchor="t"/>
          <a:lstStyle/>
          <a:p>
            <a:pPr marL="0" indent="0">
              <a:lnSpc>
                <a:spcPts val="1800"/>
              </a:lnSpc>
              <a:buNone/>
            </a:pPr>
            <a:r>
              <a:rPr lang="en-US" sz="1200" dirty="0">
                <a:solidFill>
                  <a:srgbClr val="1F2937"/>
                </a:solidFill>
                <a:latin typeface="Raleway" pitchFamily="34" charset="0"/>
                <a:ea typeface="Raleway" pitchFamily="34" charset="-122"/>
                <a:cs typeface="Raleway" pitchFamily="34" charset="-120"/>
              </a:rPr>
              <a:t>Commission Historique</a:t>
            </a:r>
            <a:endParaRPr lang="en-US" sz="1200" dirty="0"/>
          </a:p>
        </p:txBody>
      </p:sp>
      <p:sp>
        <p:nvSpPr>
          <p:cNvPr id="29" name="Text 8"/>
          <p:cNvSpPr/>
          <p:nvPr/>
        </p:nvSpPr>
        <p:spPr>
          <a:xfrm>
            <a:off x="6400800" y="2162175"/>
            <a:ext cx="2362200" cy="762000"/>
          </a:xfrm>
          <a:prstGeom prst="rect">
            <a:avLst/>
          </a:prstGeom>
          <a:noFill/>
          <a:ln/>
        </p:spPr>
        <p:txBody>
          <a:bodyPr wrap="square" lIns="0" tIns="0" rIns="0" bIns="0" rtlCol="0" anchor="t"/>
          <a:lstStyle/>
          <a:p>
            <a:pPr marL="0" indent="0">
              <a:lnSpc>
                <a:spcPts val="1500"/>
              </a:lnSpc>
              <a:buNone/>
            </a:pPr>
            <a:r>
              <a:rPr lang="en-US" sz="1050" dirty="0">
                <a:solidFill>
                  <a:srgbClr val="374151"/>
                </a:solidFill>
                <a:latin typeface="Raleway" pitchFamily="34" charset="0"/>
                <a:ea typeface="Raleway" pitchFamily="34" charset="-122"/>
                <a:cs typeface="Raleway" pitchFamily="34" charset="-120"/>
              </a:rPr>
              <a:t>Création d'une commission pour recueillir les témoignages des femmes ayant combattu pour la liberté.</a:t>
            </a:r>
            <a:endParaRPr lang="en-US" sz="1050" dirty="0"/>
          </a:p>
        </p:txBody>
      </p:sp>
      <p:sp>
        <p:nvSpPr>
          <p:cNvPr id="30" name="Text 9"/>
          <p:cNvSpPr/>
          <p:nvPr/>
        </p:nvSpPr>
        <p:spPr>
          <a:xfrm>
            <a:off x="9525000" y="1838325"/>
            <a:ext cx="1451610" cy="228600"/>
          </a:xfrm>
          <a:prstGeom prst="rect">
            <a:avLst/>
          </a:prstGeom>
          <a:noFill/>
          <a:ln/>
        </p:spPr>
        <p:txBody>
          <a:bodyPr wrap="square" lIns="0" tIns="0" rIns="0" bIns="0" rtlCol="0" anchor="t"/>
          <a:lstStyle/>
          <a:p>
            <a:pPr marL="0" indent="0">
              <a:lnSpc>
                <a:spcPts val="1800"/>
              </a:lnSpc>
              <a:buNone/>
            </a:pPr>
            <a:r>
              <a:rPr lang="en-US" sz="1200" dirty="0">
                <a:solidFill>
                  <a:srgbClr val="1F2937"/>
                </a:solidFill>
                <a:latin typeface="Raleway" pitchFamily="34" charset="0"/>
                <a:ea typeface="Raleway" pitchFamily="34" charset="-122"/>
                <a:cs typeface="Raleway" pitchFamily="34" charset="-120"/>
              </a:rPr>
              <a:t>Croix et Médaille</a:t>
            </a:r>
            <a:endParaRPr lang="en-US" sz="1200" dirty="0"/>
          </a:p>
        </p:txBody>
      </p:sp>
      <p:sp>
        <p:nvSpPr>
          <p:cNvPr id="31" name="Text 10"/>
          <p:cNvSpPr/>
          <p:nvPr/>
        </p:nvSpPr>
        <p:spPr>
          <a:xfrm>
            <a:off x="9220200" y="2162175"/>
            <a:ext cx="2362200" cy="571500"/>
          </a:xfrm>
          <a:prstGeom prst="rect">
            <a:avLst/>
          </a:prstGeom>
          <a:noFill/>
          <a:ln/>
        </p:spPr>
        <p:txBody>
          <a:bodyPr wrap="square" lIns="0" tIns="0" rIns="0" bIns="0" rtlCol="0" anchor="t"/>
          <a:lstStyle/>
          <a:p>
            <a:pPr marL="0" indent="0">
              <a:lnSpc>
                <a:spcPts val="1500"/>
              </a:lnSpc>
              <a:buNone/>
            </a:pPr>
            <a:r>
              <a:rPr lang="en-US" sz="1050" dirty="0">
                <a:solidFill>
                  <a:srgbClr val="374151"/>
                </a:solidFill>
                <a:latin typeface="Raleway" pitchFamily="34" charset="0"/>
                <a:ea typeface="Raleway" pitchFamily="34" charset="-122"/>
                <a:cs typeface="Raleway" pitchFamily="34" charset="-120"/>
              </a:rPr>
              <a:t>Établissement de la Croix et de la Médaille de l'Indépendance pour reconnaître le sacrifice des patriotes.</a:t>
            </a:r>
            <a:endParaRPr lang="en-US" sz="1050" dirty="0"/>
          </a:p>
        </p:txBody>
      </p:sp>
      <p:sp>
        <p:nvSpPr>
          <p:cNvPr id="32" name="Text 11"/>
          <p:cNvSpPr/>
          <p:nvPr/>
        </p:nvSpPr>
        <p:spPr>
          <a:xfrm>
            <a:off x="6734175" y="3400425"/>
            <a:ext cx="1337310" cy="228600"/>
          </a:xfrm>
          <a:prstGeom prst="rect">
            <a:avLst/>
          </a:prstGeom>
          <a:noFill/>
          <a:ln/>
        </p:spPr>
        <p:txBody>
          <a:bodyPr wrap="square" lIns="0" tIns="0" rIns="0" bIns="0" rtlCol="0" anchor="t"/>
          <a:lstStyle/>
          <a:p>
            <a:pPr marL="0" indent="0">
              <a:lnSpc>
                <a:spcPts val="1800"/>
              </a:lnSpc>
              <a:buNone/>
            </a:pPr>
            <a:r>
              <a:rPr lang="en-US" sz="1200" dirty="0">
                <a:solidFill>
                  <a:srgbClr val="1F2937"/>
                </a:solidFill>
                <a:latin typeface="Raleway" pitchFamily="34" charset="0"/>
                <a:ea typeface="Raleway" pitchFamily="34" charset="-122"/>
                <a:cs typeface="Raleway" pitchFamily="34" charset="-120"/>
              </a:rPr>
              <a:t>Documentation</a:t>
            </a:r>
            <a:endParaRPr lang="en-US" sz="1200" dirty="0"/>
          </a:p>
        </p:txBody>
      </p:sp>
      <p:sp>
        <p:nvSpPr>
          <p:cNvPr id="33" name="Text 12"/>
          <p:cNvSpPr/>
          <p:nvPr/>
        </p:nvSpPr>
        <p:spPr>
          <a:xfrm>
            <a:off x="6400800" y="3724275"/>
            <a:ext cx="2362200" cy="571500"/>
          </a:xfrm>
          <a:prstGeom prst="rect">
            <a:avLst/>
          </a:prstGeom>
          <a:noFill/>
          <a:ln/>
        </p:spPr>
        <p:txBody>
          <a:bodyPr wrap="square" lIns="0" tIns="0" rIns="0" bIns="0" rtlCol="0" anchor="t"/>
          <a:lstStyle/>
          <a:p>
            <a:pPr marL="0" indent="0">
              <a:lnSpc>
                <a:spcPts val="1500"/>
              </a:lnSpc>
              <a:buNone/>
            </a:pPr>
            <a:r>
              <a:rPr lang="en-US" sz="1050" dirty="0">
                <a:solidFill>
                  <a:srgbClr val="374151"/>
                </a:solidFill>
                <a:latin typeface="Raleway" pitchFamily="34" charset="0"/>
                <a:ea typeface="Raleway" pitchFamily="34" charset="-122"/>
                <a:cs typeface="Raleway" pitchFamily="34" charset="-120"/>
              </a:rPr>
              <a:t>Préservation des documents et des souvenirs de la résistance polonaise contre les occupants.</a:t>
            </a:r>
            <a:endParaRPr lang="en-US" sz="1050" dirty="0"/>
          </a:p>
        </p:txBody>
      </p:sp>
      <p:sp>
        <p:nvSpPr>
          <p:cNvPr id="34" name="Text 13"/>
          <p:cNvSpPr/>
          <p:nvPr/>
        </p:nvSpPr>
        <p:spPr>
          <a:xfrm>
            <a:off x="9525000" y="3400425"/>
            <a:ext cx="1348740" cy="228600"/>
          </a:xfrm>
          <a:prstGeom prst="rect">
            <a:avLst/>
          </a:prstGeom>
          <a:noFill/>
          <a:ln/>
        </p:spPr>
        <p:txBody>
          <a:bodyPr wrap="square" lIns="0" tIns="0" rIns="0" bIns="0" rtlCol="0" anchor="t"/>
          <a:lstStyle/>
          <a:p>
            <a:pPr marL="0" indent="0">
              <a:lnSpc>
                <a:spcPts val="1800"/>
              </a:lnSpc>
              <a:buNone/>
            </a:pPr>
            <a:r>
              <a:rPr lang="en-US" sz="1200" dirty="0">
                <a:solidFill>
                  <a:srgbClr val="1F2937"/>
                </a:solidFill>
                <a:latin typeface="Raleway" pitchFamily="34" charset="0"/>
                <a:ea typeface="Raleway" pitchFamily="34" charset="-122"/>
                <a:cs typeface="Raleway" pitchFamily="34" charset="-120"/>
              </a:rPr>
              <a:t>Institut Londres</a:t>
            </a:r>
            <a:endParaRPr lang="en-US" sz="1200" dirty="0"/>
          </a:p>
        </p:txBody>
      </p:sp>
      <p:sp>
        <p:nvSpPr>
          <p:cNvPr id="35" name="Text 14"/>
          <p:cNvSpPr/>
          <p:nvPr/>
        </p:nvSpPr>
        <p:spPr>
          <a:xfrm>
            <a:off x="9220200" y="3724275"/>
            <a:ext cx="2362200" cy="571500"/>
          </a:xfrm>
          <a:prstGeom prst="rect">
            <a:avLst/>
          </a:prstGeom>
          <a:noFill/>
          <a:ln/>
        </p:spPr>
        <p:txBody>
          <a:bodyPr wrap="square" lIns="0" tIns="0" rIns="0" bIns="0" rtlCol="0" anchor="t"/>
          <a:lstStyle/>
          <a:p>
            <a:pPr marL="0" indent="0">
              <a:lnSpc>
                <a:spcPts val="1500"/>
              </a:lnSpc>
              <a:buNone/>
            </a:pPr>
            <a:r>
              <a:rPr lang="en-US" sz="1050" dirty="0">
                <a:solidFill>
                  <a:srgbClr val="374151"/>
                </a:solidFill>
                <a:latin typeface="Raleway" pitchFamily="34" charset="0"/>
                <a:ea typeface="Raleway" pitchFamily="34" charset="-122"/>
                <a:cs typeface="Raleway" pitchFamily="34" charset="-120"/>
              </a:rPr>
              <a:t>Dirigeait la section de recherche historique de l'Institut Józef Piłsudski à Londres.</a:t>
            </a:r>
            <a:endParaRPr lang="en-US" sz="1050" dirty="0"/>
          </a:p>
        </p:txBody>
      </p:sp>
      <p:sp>
        <p:nvSpPr>
          <p:cNvPr id="36" name="Text 15"/>
          <p:cNvSpPr/>
          <p:nvPr/>
        </p:nvSpPr>
        <p:spPr>
          <a:xfrm>
            <a:off x="6657975" y="4829175"/>
            <a:ext cx="4924425" cy="685800"/>
          </a:xfrm>
          <a:prstGeom prst="rect">
            <a:avLst/>
          </a:prstGeom>
          <a:noFill/>
          <a:ln/>
        </p:spPr>
        <p:txBody>
          <a:bodyPr wrap="square" lIns="0" tIns="0" rIns="0" bIns="0" rtlCol="0" anchor="t"/>
          <a:lstStyle/>
          <a:p>
            <a:pPr marL="0" indent="0">
              <a:lnSpc>
                <a:spcPts val="1800"/>
              </a:lnSpc>
              <a:buNone/>
            </a:pPr>
            <a:r>
              <a:rPr lang="en-US" sz="1200" b="1" dirty="0">
                <a:solidFill>
                  <a:srgbClr val="374151"/>
                </a:solidFill>
                <a:latin typeface="Raleway" pitchFamily="34" charset="0"/>
                <a:ea typeface="Raleway" pitchFamily="34" charset="-122"/>
                <a:cs typeface="Raleway" pitchFamily="34" charset="-120"/>
              </a:rPr>
              <a:t>Impact durable</a:t>
            </a:r>
            <a:r>
              <a:rPr lang="en-US" sz="1200" dirty="0">
                <a:solidFill>
                  <a:srgbClr val="374151"/>
                </a:solidFill>
                <a:latin typeface="Raleway" pitchFamily="34" charset="0"/>
                <a:ea typeface="Raleway" pitchFamily="34" charset="-122"/>
                <a:cs typeface="Raleway" pitchFamily="34" charset="-120"/>
              </a:rPr>
              <a:t> : Son travail de gardienne de la mémoire a permis de préserver l'histoire des femmes pendant la lutte pour l'indépendance polonaise.</a:t>
            </a:r>
            <a:endParaRPr lang="en-US" sz="120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 10">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2192000" cy="6858000"/>
          </a:xfrm>
          <a:prstGeom prst="rect">
            <a:avLst/>
          </a:prstGeom>
        </p:spPr>
      </p:pic>
      <p:pic>
        <p:nvPicPr>
          <p:cNvPr id="3" name="Image 1" descr="preencoded.png"/>
          <p:cNvPicPr>
            <a:picLocks noChangeAspect="1"/>
          </p:cNvPicPr>
          <p:nvPr/>
        </p:nvPicPr>
        <p:blipFill>
          <a:blip r:embed="rId4"/>
          <a:stretch>
            <a:fillRect/>
          </a:stretch>
        </p:blipFill>
        <p:spPr>
          <a:xfrm>
            <a:off x="0" y="0"/>
            <a:ext cx="12192000" cy="304800"/>
          </a:xfrm>
          <a:prstGeom prst="rect">
            <a:avLst/>
          </a:prstGeom>
        </p:spPr>
      </p:pic>
      <p:pic>
        <p:nvPicPr>
          <p:cNvPr id="4" name="Image 2" descr="preencoded.png"/>
          <p:cNvPicPr>
            <a:picLocks noChangeAspect="1"/>
          </p:cNvPicPr>
          <p:nvPr/>
        </p:nvPicPr>
        <p:blipFill>
          <a:blip r:embed="rId5"/>
          <a:stretch>
            <a:fillRect/>
          </a:stretch>
        </p:blipFill>
        <p:spPr>
          <a:xfrm>
            <a:off x="457200" y="952500"/>
            <a:ext cx="2819400" cy="28575"/>
          </a:xfrm>
          <a:prstGeom prst="rect">
            <a:avLst/>
          </a:prstGeom>
        </p:spPr>
      </p:pic>
      <p:pic>
        <p:nvPicPr>
          <p:cNvPr id="5" name="Image 3" descr="preencoded.png"/>
          <p:cNvPicPr>
            <a:picLocks noChangeAspect="1"/>
          </p:cNvPicPr>
          <p:nvPr/>
        </p:nvPicPr>
        <p:blipFill>
          <a:blip r:embed="rId6"/>
          <a:stretch>
            <a:fillRect/>
          </a:stretch>
        </p:blipFill>
        <p:spPr>
          <a:xfrm>
            <a:off x="457200" y="1247775"/>
            <a:ext cx="200025" cy="228600"/>
          </a:xfrm>
          <a:prstGeom prst="rect">
            <a:avLst/>
          </a:prstGeom>
        </p:spPr>
      </p:pic>
      <p:pic>
        <p:nvPicPr>
          <p:cNvPr id="6" name="Image 4" descr="preencoded.png"/>
          <p:cNvPicPr>
            <a:picLocks noChangeAspect="1"/>
          </p:cNvPicPr>
          <p:nvPr/>
        </p:nvPicPr>
        <p:blipFill>
          <a:blip r:embed="rId7"/>
          <a:stretch>
            <a:fillRect/>
          </a:stretch>
        </p:blipFill>
        <p:spPr>
          <a:xfrm>
            <a:off x="457200" y="1628775"/>
            <a:ext cx="6400800" cy="1219200"/>
          </a:xfrm>
          <a:prstGeom prst="rect">
            <a:avLst/>
          </a:prstGeom>
        </p:spPr>
      </p:pic>
      <p:pic>
        <p:nvPicPr>
          <p:cNvPr id="7" name="Image 5" descr="preencoded.png"/>
          <p:cNvPicPr>
            <a:picLocks noChangeAspect="1"/>
          </p:cNvPicPr>
          <p:nvPr/>
        </p:nvPicPr>
        <p:blipFill>
          <a:blip r:embed="rId8"/>
          <a:stretch>
            <a:fillRect/>
          </a:stretch>
        </p:blipFill>
        <p:spPr>
          <a:xfrm>
            <a:off x="609600" y="3076575"/>
            <a:ext cx="6400800" cy="19050"/>
          </a:xfrm>
          <a:prstGeom prst="rect">
            <a:avLst/>
          </a:prstGeom>
        </p:spPr>
      </p:pic>
      <p:pic>
        <p:nvPicPr>
          <p:cNvPr id="8" name="Image 6" descr="preencoded.png"/>
          <p:cNvPicPr>
            <a:picLocks noChangeAspect="1"/>
          </p:cNvPicPr>
          <p:nvPr/>
        </p:nvPicPr>
        <p:blipFill>
          <a:blip r:embed="rId9"/>
          <a:stretch>
            <a:fillRect/>
          </a:stretch>
        </p:blipFill>
        <p:spPr>
          <a:xfrm>
            <a:off x="714375" y="3114675"/>
            <a:ext cx="152400" cy="152400"/>
          </a:xfrm>
          <a:prstGeom prst="rect">
            <a:avLst/>
          </a:prstGeom>
        </p:spPr>
      </p:pic>
      <p:pic>
        <p:nvPicPr>
          <p:cNvPr id="9" name="Image 7" descr="preencoded.png"/>
          <p:cNvPicPr>
            <a:picLocks noChangeAspect="1"/>
          </p:cNvPicPr>
          <p:nvPr/>
        </p:nvPicPr>
        <p:blipFill>
          <a:blip r:embed="rId10"/>
          <a:stretch>
            <a:fillRect/>
          </a:stretch>
        </p:blipFill>
        <p:spPr>
          <a:xfrm>
            <a:off x="2138363" y="3114675"/>
            <a:ext cx="152400" cy="152400"/>
          </a:xfrm>
          <a:prstGeom prst="rect">
            <a:avLst/>
          </a:prstGeom>
        </p:spPr>
      </p:pic>
      <p:pic>
        <p:nvPicPr>
          <p:cNvPr id="10" name="Image 8" descr="preencoded.png"/>
          <p:cNvPicPr>
            <a:picLocks noChangeAspect="1"/>
          </p:cNvPicPr>
          <p:nvPr/>
        </p:nvPicPr>
        <p:blipFill>
          <a:blip r:embed="rId10"/>
          <a:stretch>
            <a:fillRect/>
          </a:stretch>
        </p:blipFill>
        <p:spPr>
          <a:xfrm>
            <a:off x="3519488" y="3114675"/>
            <a:ext cx="152400" cy="152400"/>
          </a:xfrm>
          <a:prstGeom prst="rect">
            <a:avLst/>
          </a:prstGeom>
        </p:spPr>
      </p:pic>
      <p:pic>
        <p:nvPicPr>
          <p:cNvPr id="11" name="Image 9" descr="preencoded.png"/>
          <p:cNvPicPr>
            <a:picLocks noChangeAspect="1"/>
          </p:cNvPicPr>
          <p:nvPr/>
        </p:nvPicPr>
        <p:blipFill>
          <a:blip r:embed="rId10"/>
          <a:stretch>
            <a:fillRect/>
          </a:stretch>
        </p:blipFill>
        <p:spPr>
          <a:xfrm>
            <a:off x="4891088" y="3114675"/>
            <a:ext cx="152400" cy="152400"/>
          </a:xfrm>
          <a:prstGeom prst="rect">
            <a:avLst/>
          </a:prstGeom>
        </p:spPr>
      </p:pic>
      <p:pic>
        <p:nvPicPr>
          <p:cNvPr id="12" name="Image 10" descr="preencoded.png"/>
          <p:cNvPicPr>
            <a:picLocks noChangeAspect="1"/>
          </p:cNvPicPr>
          <p:nvPr/>
        </p:nvPicPr>
        <p:blipFill>
          <a:blip r:embed="rId11"/>
          <a:stretch>
            <a:fillRect/>
          </a:stretch>
        </p:blipFill>
        <p:spPr>
          <a:xfrm>
            <a:off x="6376988" y="3114675"/>
            <a:ext cx="152400" cy="152400"/>
          </a:xfrm>
          <a:prstGeom prst="rect">
            <a:avLst/>
          </a:prstGeom>
        </p:spPr>
      </p:pic>
      <p:pic>
        <p:nvPicPr>
          <p:cNvPr id="13" name="Image 11" descr="preencoded.png"/>
          <p:cNvPicPr>
            <a:picLocks noChangeAspect="1"/>
          </p:cNvPicPr>
          <p:nvPr/>
        </p:nvPicPr>
        <p:blipFill>
          <a:blip r:embed="rId12"/>
          <a:stretch>
            <a:fillRect/>
          </a:stretch>
        </p:blipFill>
        <p:spPr>
          <a:xfrm>
            <a:off x="457200" y="3876675"/>
            <a:ext cx="228600" cy="228600"/>
          </a:xfrm>
          <a:prstGeom prst="rect">
            <a:avLst/>
          </a:prstGeom>
        </p:spPr>
      </p:pic>
      <p:pic>
        <p:nvPicPr>
          <p:cNvPr id="14" name="Image 12" descr="preencoded.png"/>
          <p:cNvPicPr>
            <a:picLocks noChangeAspect="1"/>
          </p:cNvPicPr>
          <p:nvPr/>
        </p:nvPicPr>
        <p:blipFill>
          <a:blip r:embed="rId13"/>
          <a:stretch>
            <a:fillRect/>
          </a:stretch>
        </p:blipFill>
        <p:spPr>
          <a:xfrm>
            <a:off x="457200" y="4257675"/>
            <a:ext cx="6400800" cy="1943100"/>
          </a:xfrm>
          <a:prstGeom prst="rect">
            <a:avLst/>
          </a:prstGeom>
        </p:spPr>
      </p:pic>
      <p:pic>
        <p:nvPicPr>
          <p:cNvPr id="15" name="Image 13" descr="preencoded.png"/>
          <p:cNvPicPr>
            <a:picLocks noChangeAspect="1"/>
          </p:cNvPicPr>
          <p:nvPr/>
        </p:nvPicPr>
        <p:blipFill>
          <a:blip r:embed="rId14"/>
          <a:stretch>
            <a:fillRect/>
          </a:stretch>
        </p:blipFill>
        <p:spPr>
          <a:xfrm>
            <a:off x="609600" y="5057775"/>
            <a:ext cx="228600" cy="228600"/>
          </a:xfrm>
          <a:prstGeom prst="rect">
            <a:avLst/>
          </a:prstGeom>
        </p:spPr>
      </p:pic>
      <p:pic>
        <p:nvPicPr>
          <p:cNvPr id="16" name="Image 14" descr="preencoded.png"/>
          <p:cNvPicPr>
            <a:picLocks noChangeAspect="1"/>
          </p:cNvPicPr>
          <p:nvPr/>
        </p:nvPicPr>
        <p:blipFill>
          <a:blip r:embed="rId15"/>
          <a:stretch>
            <a:fillRect/>
          </a:stretch>
        </p:blipFill>
        <p:spPr>
          <a:xfrm>
            <a:off x="647700" y="5076825"/>
            <a:ext cx="152400" cy="190500"/>
          </a:xfrm>
          <a:prstGeom prst="rect">
            <a:avLst/>
          </a:prstGeom>
        </p:spPr>
      </p:pic>
      <p:pic>
        <p:nvPicPr>
          <p:cNvPr id="17" name="Image 15" descr="preencoded.png"/>
          <p:cNvPicPr>
            <a:picLocks noChangeAspect="1"/>
          </p:cNvPicPr>
          <p:nvPr/>
        </p:nvPicPr>
        <p:blipFill>
          <a:blip r:embed="rId16"/>
          <a:stretch>
            <a:fillRect/>
          </a:stretch>
        </p:blipFill>
        <p:spPr>
          <a:xfrm>
            <a:off x="609600" y="5438775"/>
            <a:ext cx="228600" cy="228600"/>
          </a:xfrm>
          <a:prstGeom prst="rect">
            <a:avLst/>
          </a:prstGeom>
        </p:spPr>
      </p:pic>
      <p:pic>
        <p:nvPicPr>
          <p:cNvPr id="18" name="Image 16" descr="preencoded.png"/>
          <p:cNvPicPr>
            <a:picLocks noChangeAspect="1"/>
          </p:cNvPicPr>
          <p:nvPr/>
        </p:nvPicPr>
        <p:blipFill>
          <a:blip r:embed="rId17"/>
          <a:stretch>
            <a:fillRect/>
          </a:stretch>
        </p:blipFill>
        <p:spPr>
          <a:xfrm>
            <a:off x="666750" y="5457825"/>
            <a:ext cx="114300" cy="190500"/>
          </a:xfrm>
          <a:prstGeom prst="rect">
            <a:avLst/>
          </a:prstGeom>
        </p:spPr>
      </p:pic>
      <p:pic>
        <p:nvPicPr>
          <p:cNvPr id="19" name="Image 17" descr="preencoded.png"/>
          <p:cNvPicPr>
            <a:picLocks noChangeAspect="1"/>
          </p:cNvPicPr>
          <p:nvPr/>
        </p:nvPicPr>
        <p:blipFill>
          <a:blip r:embed="rId14"/>
          <a:stretch>
            <a:fillRect/>
          </a:stretch>
        </p:blipFill>
        <p:spPr>
          <a:xfrm>
            <a:off x="609600" y="5819775"/>
            <a:ext cx="228600" cy="228600"/>
          </a:xfrm>
          <a:prstGeom prst="rect">
            <a:avLst/>
          </a:prstGeom>
        </p:spPr>
      </p:pic>
      <p:pic>
        <p:nvPicPr>
          <p:cNvPr id="20" name="Image 18" descr="preencoded.png"/>
          <p:cNvPicPr>
            <a:picLocks noChangeAspect="1"/>
          </p:cNvPicPr>
          <p:nvPr/>
        </p:nvPicPr>
        <p:blipFill>
          <a:blip r:embed="rId18"/>
          <a:stretch>
            <a:fillRect/>
          </a:stretch>
        </p:blipFill>
        <p:spPr>
          <a:xfrm>
            <a:off x="638175" y="5838825"/>
            <a:ext cx="171450" cy="190500"/>
          </a:xfrm>
          <a:prstGeom prst="rect">
            <a:avLst/>
          </a:prstGeom>
        </p:spPr>
      </p:pic>
      <p:pic>
        <p:nvPicPr>
          <p:cNvPr id="21" name="Image 19" descr="https://picture-search.skywork.ai/aippt/image/sheet/2abef59b0f05e124994f8052fa8e57d1.jpg"/>
          <p:cNvPicPr>
            <a:picLocks noChangeAspect="1"/>
          </p:cNvPicPr>
          <p:nvPr/>
        </p:nvPicPr>
        <p:blipFill>
          <a:blip r:embed="rId19"/>
          <a:stretch>
            <a:fillRect/>
          </a:stretch>
        </p:blipFill>
        <p:spPr>
          <a:xfrm>
            <a:off x="7162800" y="1319213"/>
            <a:ext cx="4572000" cy="2562225"/>
          </a:xfrm>
          <a:prstGeom prst="rect">
            <a:avLst/>
          </a:prstGeom>
        </p:spPr>
      </p:pic>
      <p:pic>
        <p:nvPicPr>
          <p:cNvPr id="22" name="Image 20" descr="preencoded.png"/>
          <p:cNvPicPr>
            <a:picLocks noChangeAspect="1"/>
          </p:cNvPicPr>
          <p:nvPr/>
        </p:nvPicPr>
        <p:blipFill>
          <a:blip r:embed="rId20"/>
          <a:stretch>
            <a:fillRect/>
          </a:stretch>
        </p:blipFill>
        <p:spPr>
          <a:xfrm>
            <a:off x="7162800" y="4643438"/>
            <a:ext cx="4572000" cy="1447800"/>
          </a:xfrm>
          <a:prstGeom prst="rect">
            <a:avLst/>
          </a:prstGeom>
        </p:spPr>
      </p:pic>
      <p:pic>
        <p:nvPicPr>
          <p:cNvPr id="23" name="Image 21" descr="preencoded.png"/>
          <p:cNvPicPr>
            <a:picLocks noChangeAspect="1"/>
          </p:cNvPicPr>
          <p:nvPr/>
        </p:nvPicPr>
        <p:blipFill>
          <a:blip r:embed="rId4"/>
          <a:stretch>
            <a:fillRect/>
          </a:stretch>
        </p:blipFill>
        <p:spPr>
          <a:xfrm>
            <a:off x="0" y="6553200"/>
            <a:ext cx="12192000" cy="304800"/>
          </a:xfrm>
          <a:prstGeom prst="rect">
            <a:avLst/>
          </a:prstGeom>
        </p:spPr>
      </p:pic>
      <p:sp>
        <p:nvSpPr>
          <p:cNvPr id="24" name="Text 0"/>
          <p:cNvSpPr/>
          <p:nvPr/>
        </p:nvSpPr>
        <p:spPr>
          <a:xfrm>
            <a:off x="457200" y="457200"/>
            <a:ext cx="11277600" cy="381000"/>
          </a:xfrm>
          <a:prstGeom prst="rect">
            <a:avLst/>
          </a:prstGeom>
          <a:noFill/>
          <a:ln/>
        </p:spPr>
        <p:txBody>
          <a:bodyPr wrap="square" lIns="0" tIns="0" rIns="0" bIns="0" rtlCol="0" anchor="t"/>
          <a:lstStyle/>
          <a:p>
            <a:pPr marL="0" indent="0">
              <a:lnSpc>
                <a:spcPts val="3000"/>
              </a:lnSpc>
              <a:buNone/>
            </a:pPr>
            <a:r>
              <a:rPr lang="en-US" sz="2700" b="1" dirty="0">
                <a:solidFill>
                  <a:srgbClr val="7F1D1D"/>
                </a:solidFill>
                <a:latin typeface="Playfair Display" pitchFamily="34" charset="0"/>
                <a:ea typeface="Playfair Display" pitchFamily="34" charset="-122"/>
                <a:cs typeface="Playfair Display" pitchFamily="34" charset="-120"/>
              </a:rPr>
              <a:t>L'Exil à Londres</a:t>
            </a:r>
            <a:endParaRPr lang="en-US" sz="2700" dirty="0"/>
          </a:p>
        </p:txBody>
      </p:sp>
      <p:sp>
        <p:nvSpPr>
          <p:cNvPr id="25" name="Text 1"/>
          <p:cNvSpPr/>
          <p:nvPr/>
        </p:nvSpPr>
        <p:spPr>
          <a:xfrm>
            <a:off x="771525" y="1209675"/>
            <a:ext cx="7680960" cy="304800"/>
          </a:xfrm>
          <a:prstGeom prst="rect">
            <a:avLst/>
          </a:prstGeom>
          <a:noFill/>
          <a:ln/>
        </p:spPr>
        <p:txBody>
          <a:bodyPr wrap="square" lIns="0" tIns="0" rIns="0" bIns="0" rtlCol="0" anchor="t"/>
          <a:lstStyle/>
          <a:p>
            <a:pPr marL="0" indent="0">
              <a:lnSpc>
                <a:spcPts val="2400"/>
              </a:lnSpc>
              <a:buNone/>
            </a:pPr>
            <a:r>
              <a:rPr lang="en-US" sz="1800" b="1" dirty="0">
                <a:solidFill>
                  <a:srgbClr val="1F2937"/>
                </a:solidFill>
                <a:latin typeface="Raleway" pitchFamily="34" charset="0"/>
                <a:ea typeface="Raleway" pitchFamily="34" charset="-122"/>
                <a:cs typeface="Raleway" pitchFamily="34" charset="-120"/>
              </a:rPr>
              <a:t>La fuite dramatique de 1939</a:t>
            </a:r>
            <a:endParaRPr lang="en-US" sz="1800" dirty="0"/>
          </a:p>
        </p:txBody>
      </p:sp>
      <p:sp>
        <p:nvSpPr>
          <p:cNvPr id="26" name="Text 2"/>
          <p:cNvSpPr/>
          <p:nvPr/>
        </p:nvSpPr>
        <p:spPr>
          <a:xfrm>
            <a:off x="609600" y="1781175"/>
            <a:ext cx="6096000" cy="914400"/>
          </a:xfrm>
          <a:prstGeom prst="rect">
            <a:avLst/>
          </a:prstGeom>
          <a:noFill/>
          <a:ln/>
        </p:spPr>
        <p:txBody>
          <a:bodyPr wrap="square" lIns="0" tIns="0" rIns="0" bIns="0" rtlCol="0" anchor="t"/>
          <a:lstStyle/>
          <a:p>
            <a:pPr marL="0" indent="0">
              <a:lnSpc>
                <a:spcPts val="1800"/>
              </a:lnSpc>
              <a:buNone/>
            </a:pPr>
            <a:r>
              <a:rPr lang="en-US" sz="1200" dirty="0">
                <a:solidFill>
                  <a:srgbClr val="374151"/>
                </a:solidFill>
                <a:latin typeface="Raleway" pitchFamily="34" charset="0"/>
                <a:ea typeface="Raleway" pitchFamily="34" charset="-122"/>
                <a:cs typeface="Raleway" pitchFamily="34" charset="-120"/>
              </a:rPr>
              <a:t>En septembre 1939, face à l'invasion de la Pologne, Aleksandra Piłsudska et ses filles, Wanda et Jadwiga, furent contraintes à une évasion dramatique. Elles quittèrent la Pologne pour Wilno, puis Kowno en Lituanie, Riga en Lettonie, et enfin la Suède, avant de finalement atteindre Londres.</a:t>
            </a:r>
            <a:endParaRPr lang="en-US" sz="1200" dirty="0"/>
          </a:p>
        </p:txBody>
      </p:sp>
      <p:sp>
        <p:nvSpPr>
          <p:cNvPr id="27" name="Text 3"/>
          <p:cNvSpPr/>
          <p:nvPr/>
        </p:nvSpPr>
        <p:spPr>
          <a:xfrm>
            <a:off x="609600" y="3305175"/>
            <a:ext cx="434340" cy="190500"/>
          </a:xfrm>
          <a:prstGeom prst="rect">
            <a:avLst/>
          </a:prstGeom>
          <a:noFill/>
          <a:ln/>
        </p:spPr>
        <p:txBody>
          <a:bodyPr wrap="square" lIns="0" tIns="0" rIns="0" bIns="0" rtlCol="0" anchor="t"/>
          <a:lstStyle/>
          <a:p>
            <a:pPr marL="0" indent="0">
              <a:lnSpc>
                <a:spcPts val="1500"/>
              </a:lnSpc>
              <a:buNone/>
            </a:pPr>
            <a:r>
              <a:rPr lang="en-US" sz="1050" dirty="0">
                <a:solidFill>
                  <a:srgbClr val="374151"/>
                </a:solidFill>
                <a:latin typeface="Raleway" pitchFamily="34" charset="0"/>
                <a:ea typeface="Raleway" pitchFamily="34" charset="-122"/>
                <a:cs typeface="Raleway" pitchFamily="34" charset="-120"/>
              </a:rPr>
              <a:t>Wilno</a:t>
            </a:r>
            <a:endParaRPr lang="en-US" sz="1050" dirty="0"/>
          </a:p>
        </p:txBody>
      </p:sp>
      <p:sp>
        <p:nvSpPr>
          <p:cNvPr id="28" name="Text 4"/>
          <p:cNvSpPr/>
          <p:nvPr/>
        </p:nvSpPr>
        <p:spPr>
          <a:xfrm>
            <a:off x="2005013" y="3305175"/>
            <a:ext cx="502920" cy="190500"/>
          </a:xfrm>
          <a:prstGeom prst="rect">
            <a:avLst/>
          </a:prstGeom>
          <a:noFill/>
          <a:ln/>
        </p:spPr>
        <p:txBody>
          <a:bodyPr wrap="square" lIns="0" tIns="0" rIns="0" bIns="0" rtlCol="0" anchor="t"/>
          <a:lstStyle/>
          <a:p>
            <a:pPr marL="0" indent="0">
              <a:lnSpc>
                <a:spcPts val="1500"/>
              </a:lnSpc>
              <a:buNone/>
            </a:pPr>
            <a:r>
              <a:rPr lang="en-US" sz="1050" dirty="0">
                <a:solidFill>
                  <a:srgbClr val="374151"/>
                </a:solidFill>
                <a:latin typeface="Raleway" pitchFamily="34" charset="0"/>
                <a:ea typeface="Raleway" pitchFamily="34" charset="-122"/>
                <a:cs typeface="Raleway" pitchFamily="34" charset="-120"/>
              </a:rPr>
              <a:t>Kowno</a:t>
            </a:r>
            <a:endParaRPr lang="en-US" sz="1050" dirty="0"/>
          </a:p>
        </p:txBody>
      </p:sp>
      <p:sp>
        <p:nvSpPr>
          <p:cNvPr id="29" name="Text 5"/>
          <p:cNvSpPr/>
          <p:nvPr/>
        </p:nvSpPr>
        <p:spPr>
          <a:xfrm>
            <a:off x="3457575" y="3305175"/>
            <a:ext cx="331470" cy="190500"/>
          </a:xfrm>
          <a:prstGeom prst="rect">
            <a:avLst/>
          </a:prstGeom>
          <a:noFill/>
          <a:ln/>
        </p:spPr>
        <p:txBody>
          <a:bodyPr wrap="square" lIns="0" tIns="0" rIns="0" bIns="0" rtlCol="0" anchor="t"/>
          <a:lstStyle/>
          <a:p>
            <a:pPr marL="0" indent="0">
              <a:lnSpc>
                <a:spcPts val="1500"/>
              </a:lnSpc>
              <a:buNone/>
            </a:pPr>
            <a:r>
              <a:rPr lang="en-US" sz="1050" dirty="0">
                <a:solidFill>
                  <a:srgbClr val="374151"/>
                </a:solidFill>
                <a:latin typeface="Raleway" pitchFamily="34" charset="0"/>
                <a:ea typeface="Raleway" pitchFamily="34" charset="-122"/>
                <a:cs typeface="Raleway" pitchFamily="34" charset="-120"/>
              </a:rPr>
              <a:t>Riga</a:t>
            </a:r>
            <a:endParaRPr lang="en-US" sz="1050" dirty="0"/>
          </a:p>
        </p:txBody>
      </p:sp>
      <p:sp>
        <p:nvSpPr>
          <p:cNvPr id="30" name="Text 6"/>
          <p:cNvSpPr/>
          <p:nvPr/>
        </p:nvSpPr>
        <p:spPr>
          <a:xfrm>
            <a:off x="4767263" y="3305175"/>
            <a:ext cx="480060" cy="190500"/>
          </a:xfrm>
          <a:prstGeom prst="rect">
            <a:avLst/>
          </a:prstGeom>
          <a:noFill/>
          <a:ln/>
        </p:spPr>
        <p:txBody>
          <a:bodyPr wrap="square" lIns="0" tIns="0" rIns="0" bIns="0" rtlCol="0" anchor="t"/>
          <a:lstStyle/>
          <a:p>
            <a:pPr marL="0" indent="0">
              <a:lnSpc>
                <a:spcPts val="1500"/>
              </a:lnSpc>
              <a:buNone/>
            </a:pPr>
            <a:r>
              <a:rPr lang="en-US" sz="1050" dirty="0">
                <a:solidFill>
                  <a:srgbClr val="374151"/>
                </a:solidFill>
                <a:latin typeface="Raleway" pitchFamily="34" charset="0"/>
                <a:ea typeface="Raleway" pitchFamily="34" charset="-122"/>
                <a:cs typeface="Raleway" pitchFamily="34" charset="-120"/>
              </a:rPr>
              <a:t>Suède</a:t>
            </a:r>
            <a:endParaRPr lang="en-US" sz="1050" dirty="0"/>
          </a:p>
        </p:txBody>
      </p:sp>
      <p:sp>
        <p:nvSpPr>
          <p:cNvPr id="31" name="Text 7"/>
          <p:cNvSpPr/>
          <p:nvPr/>
        </p:nvSpPr>
        <p:spPr>
          <a:xfrm>
            <a:off x="6200775" y="3305175"/>
            <a:ext cx="605790" cy="190500"/>
          </a:xfrm>
          <a:prstGeom prst="rect">
            <a:avLst/>
          </a:prstGeom>
          <a:noFill/>
          <a:ln/>
        </p:spPr>
        <p:txBody>
          <a:bodyPr wrap="square" lIns="0" tIns="0" rIns="0" bIns="0" rtlCol="0" anchor="t"/>
          <a:lstStyle/>
          <a:p>
            <a:pPr marL="0" indent="0">
              <a:lnSpc>
                <a:spcPts val="1500"/>
              </a:lnSpc>
              <a:buNone/>
            </a:pPr>
            <a:r>
              <a:rPr lang="en-US" sz="1050" dirty="0">
                <a:solidFill>
                  <a:srgbClr val="374151"/>
                </a:solidFill>
                <a:latin typeface="Raleway" pitchFamily="34" charset="0"/>
                <a:ea typeface="Raleway" pitchFamily="34" charset="-122"/>
                <a:cs typeface="Raleway" pitchFamily="34" charset="-120"/>
              </a:rPr>
              <a:t>Londres</a:t>
            </a:r>
            <a:endParaRPr lang="en-US" sz="1050" dirty="0"/>
          </a:p>
        </p:txBody>
      </p:sp>
      <p:sp>
        <p:nvSpPr>
          <p:cNvPr id="32" name="Text 8"/>
          <p:cNvSpPr/>
          <p:nvPr/>
        </p:nvSpPr>
        <p:spPr>
          <a:xfrm>
            <a:off x="800100" y="3838575"/>
            <a:ext cx="7680960" cy="304800"/>
          </a:xfrm>
          <a:prstGeom prst="rect">
            <a:avLst/>
          </a:prstGeom>
          <a:noFill/>
          <a:ln/>
        </p:spPr>
        <p:txBody>
          <a:bodyPr wrap="square" lIns="0" tIns="0" rIns="0" bIns="0" rtlCol="0" anchor="t"/>
          <a:lstStyle/>
          <a:p>
            <a:pPr marL="0" indent="0">
              <a:lnSpc>
                <a:spcPts val="2400"/>
              </a:lnSpc>
              <a:buNone/>
            </a:pPr>
            <a:r>
              <a:rPr lang="en-US" sz="1800" b="1" dirty="0">
                <a:solidFill>
                  <a:srgbClr val="1F2937"/>
                </a:solidFill>
                <a:latin typeface="Raleway" pitchFamily="34" charset="0"/>
                <a:ea typeface="Raleway" pitchFamily="34" charset="-122"/>
                <a:cs typeface="Raleway" pitchFamily="34" charset="-120"/>
              </a:rPr>
              <a:t>Continuer la lutte à Londres</a:t>
            </a:r>
            <a:endParaRPr lang="en-US" sz="1800" dirty="0"/>
          </a:p>
        </p:txBody>
      </p:sp>
      <p:sp>
        <p:nvSpPr>
          <p:cNvPr id="33" name="Text 9"/>
          <p:cNvSpPr/>
          <p:nvPr/>
        </p:nvSpPr>
        <p:spPr>
          <a:xfrm>
            <a:off x="609600" y="4410075"/>
            <a:ext cx="6096000" cy="457200"/>
          </a:xfrm>
          <a:prstGeom prst="rect">
            <a:avLst/>
          </a:prstGeom>
          <a:noFill/>
          <a:ln/>
        </p:spPr>
        <p:txBody>
          <a:bodyPr wrap="square" lIns="0" tIns="0" rIns="0" bIns="0" rtlCol="0" anchor="t"/>
          <a:lstStyle/>
          <a:p>
            <a:pPr marL="0" indent="0">
              <a:lnSpc>
                <a:spcPts val="1800"/>
              </a:lnSpc>
              <a:buNone/>
            </a:pPr>
            <a:r>
              <a:rPr lang="en-US" sz="1200" dirty="0">
                <a:solidFill>
                  <a:srgbClr val="374151"/>
                </a:solidFill>
                <a:latin typeface="Raleway" pitchFamily="34" charset="0"/>
                <a:ea typeface="Raleway" pitchFamily="34" charset="-122"/>
                <a:cs typeface="Raleway" pitchFamily="34" charset="-120"/>
              </a:rPr>
              <a:t>À Londres, Aleksandra Piłsudska ne cessa pas son engagement. Elle continua son activité sociale et politique, publiant ses "Wspomnienia" (Mémoires) en 1940.</a:t>
            </a:r>
            <a:endParaRPr lang="en-US" sz="1200" dirty="0"/>
          </a:p>
        </p:txBody>
      </p:sp>
      <p:sp>
        <p:nvSpPr>
          <p:cNvPr id="34" name="Text 10"/>
          <p:cNvSpPr/>
          <p:nvPr/>
        </p:nvSpPr>
        <p:spPr>
          <a:xfrm>
            <a:off x="952500" y="5019675"/>
            <a:ext cx="4823460" cy="228600"/>
          </a:xfrm>
          <a:prstGeom prst="rect">
            <a:avLst/>
          </a:prstGeom>
          <a:noFill/>
          <a:ln/>
        </p:spPr>
        <p:txBody>
          <a:bodyPr wrap="square" lIns="0" tIns="0" rIns="0" bIns="0" rtlCol="0" anchor="t"/>
          <a:lstStyle/>
          <a:p>
            <a:pPr marL="0" indent="0">
              <a:lnSpc>
                <a:spcPts val="1800"/>
              </a:lnSpc>
              <a:buNone/>
            </a:pPr>
            <a:r>
              <a:rPr lang="en-US" sz="1200" b="1" dirty="0">
                <a:solidFill>
                  <a:srgbClr val="374151"/>
                </a:solidFill>
                <a:latin typeface="Raleway" pitchFamily="34" charset="0"/>
                <a:ea typeface="Raleway" pitchFamily="34" charset="-122"/>
                <a:cs typeface="Raleway" pitchFamily="34" charset="-120"/>
              </a:rPr>
              <a:t>1947 :</a:t>
            </a:r>
            <a:r>
              <a:rPr lang="en-US" sz="1200" dirty="0">
                <a:solidFill>
                  <a:srgbClr val="374151"/>
                </a:solidFill>
                <a:latin typeface="Raleway" pitchFamily="34" charset="0"/>
                <a:ea typeface="Raleway" pitchFamily="34" charset="-122"/>
                <a:cs typeface="Raleway" pitchFamily="34" charset="-120"/>
              </a:rPr>
              <a:t> Co-fondatrice de l'Institut Józef Piłsudski à Londres</a:t>
            </a:r>
            <a:endParaRPr lang="en-US" sz="1200" dirty="0"/>
          </a:p>
        </p:txBody>
      </p:sp>
      <p:sp>
        <p:nvSpPr>
          <p:cNvPr id="35" name="Text 11"/>
          <p:cNvSpPr/>
          <p:nvPr/>
        </p:nvSpPr>
        <p:spPr>
          <a:xfrm>
            <a:off x="952500" y="5400675"/>
            <a:ext cx="4514850" cy="228600"/>
          </a:xfrm>
          <a:prstGeom prst="rect">
            <a:avLst/>
          </a:prstGeom>
          <a:noFill/>
          <a:ln/>
        </p:spPr>
        <p:txBody>
          <a:bodyPr wrap="square" lIns="0" tIns="0" rIns="0" bIns="0" rtlCol="0" anchor="t"/>
          <a:lstStyle/>
          <a:p>
            <a:pPr marL="0" indent="0">
              <a:lnSpc>
                <a:spcPts val="1800"/>
              </a:lnSpc>
              <a:buNone/>
            </a:pPr>
            <a:r>
              <a:rPr lang="en-US" sz="1200" b="1" dirty="0">
                <a:solidFill>
                  <a:srgbClr val="374151"/>
                </a:solidFill>
                <a:latin typeface="Raleway" pitchFamily="34" charset="0"/>
                <a:ea typeface="Raleway" pitchFamily="34" charset="-122"/>
                <a:cs typeface="Raleway" pitchFamily="34" charset="-120"/>
              </a:rPr>
              <a:t>Direction :</a:t>
            </a:r>
            <a:r>
              <a:rPr lang="en-US" sz="1200" dirty="0">
                <a:solidFill>
                  <a:srgbClr val="374151"/>
                </a:solidFill>
                <a:latin typeface="Raleway" pitchFamily="34" charset="0"/>
                <a:ea typeface="Raleway" pitchFamily="34" charset="-122"/>
                <a:cs typeface="Raleway" pitchFamily="34" charset="-120"/>
              </a:rPr>
              <a:t> Section de recherche historique de l'institut</a:t>
            </a:r>
            <a:endParaRPr lang="en-US" sz="1200" dirty="0"/>
          </a:p>
        </p:txBody>
      </p:sp>
      <p:sp>
        <p:nvSpPr>
          <p:cNvPr id="36" name="Text 12"/>
          <p:cNvSpPr/>
          <p:nvPr/>
        </p:nvSpPr>
        <p:spPr>
          <a:xfrm>
            <a:off x="952500" y="5781675"/>
            <a:ext cx="4949190" cy="228600"/>
          </a:xfrm>
          <a:prstGeom prst="rect">
            <a:avLst/>
          </a:prstGeom>
          <a:noFill/>
          <a:ln/>
        </p:spPr>
        <p:txBody>
          <a:bodyPr wrap="square" lIns="0" tIns="0" rIns="0" bIns="0" rtlCol="0" anchor="t"/>
          <a:lstStyle/>
          <a:p>
            <a:pPr marL="0" indent="0">
              <a:lnSpc>
                <a:spcPts val="1800"/>
              </a:lnSpc>
              <a:buNone/>
            </a:pPr>
            <a:r>
              <a:rPr lang="en-US" sz="1200" b="1" dirty="0">
                <a:solidFill>
                  <a:srgbClr val="374151"/>
                </a:solidFill>
                <a:latin typeface="Raleway" pitchFamily="34" charset="0"/>
                <a:ea typeface="Raleway" pitchFamily="34" charset="-122"/>
                <a:cs typeface="Raleway" pitchFamily="34" charset="-120"/>
              </a:rPr>
              <a:t>Activité :</a:t>
            </a:r>
            <a:r>
              <a:rPr lang="en-US" sz="1200" dirty="0">
                <a:solidFill>
                  <a:srgbClr val="374151"/>
                </a:solidFill>
                <a:latin typeface="Raleway" pitchFamily="34" charset="0"/>
                <a:ea typeface="Raleway" pitchFamily="34" charset="-122"/>
                <a:cs typeface="Raleway" pitchFamily="34" charset="-120"/>
              </a:rPr>
              <a:t> Membre de la Ligue de l'Indépendance Polonaise</a:t>
            </a:r>
            <a:endParaRPr lang="en-US" sz="1200" dirty="0"/>
          </a:p>
        </p:txBody>
      </p:sp>
      <p:sp>
        <p:nvSpPr>
          <p:cNvPr id="37" name="Text 13"/>
          <p:cNvSpPr/>
          <p:nvPr/>
        </p:nvSpPr>
        <p:spPr>
          <a:xfrm>
            <a:off x="7162800" y="4033837"/>
            <a:ext cx="4572000" cy="381000"/>
          </a:xfrm>
          <a:prstGeom prst="rect">
            <a:avLst/>
          </a:prstGeom>
          <a:noFill/>
          <a:ln/>
        </p:spPr>
        <p:txBody>
          <a:bodyPr wrap="square" lIns="0" tIns="0" rIns="0" bIns="0" rtlCol="0" anchor="t"/>
          <a:lstStyle/>
          <a:p>
            <a:pPr marL="0" indent="0" algn="ctr">
              <a:lnSpc>
                <a:spcPts val="1500"/>
              </a:lnSpc>
              <a:buNone/>
            </a:pPr>
            <a:r>
              <a:rPr lang="en-US" sz="1050" i="1" dirty="0">
                <a:solidFill>
                  <a:srgbClr val="4B5563"/>
                </a:solidFill>
                <a:latin typeface="Raleway" pitchFamily="34" charset="0"/>
                <a:ea typeface="Raleway" pitchFamily="34" charset="-122"/>
                <a:cs typeface="Raleway" pitchFamily="34" charset="-120"/>
              </a:rPr>
              <a:t>L'Institut Józef Piłsudski à Londres, fondé en 1947 par Aleksandra Piłsudska et d'autres exilés </a:t>
            </a:r>
            <a:r>
              <a:rPr lang="en-US" sz="1050" i="1" dirty="0" err="1">
                <a:solidFill>
                  <a:srgbClr val="4B5563"/>
                </a:solidFill>
                <a:latin typeface="Raleway" pitchFamily="34" charset="0"/>
                <a:ea typeface="Raleway" pitchFamily="34" charset="-122"/>
                <a:cs typeface="Raleway" pitchFamily="34" charset="-120"/>
              </a:rPr>
              <a:t>polonais</a:t>
            </a:r>
            <a:r>
              <a:rPr lang="en-US" sz="1050" i="1" dirty="0">
                <a:solidFill>
                  <a:srgbClr val="4B5563"/>
                </a:solidFill>
                <a:latin typeface="Raleway" pitchFamily="34" charset="0"/>
                <a:ea typeface="Raleway" pitchFamily="34" charset="-122"/>
                <a:cs typeface="Raleway" pitchFamily="34" charset="-120"/>
              </a:rPr>
              <a:t>.</a:t>
            </a:r>
            <a:endParaRPr lang="en-US" sz="1050" dirty="0"/>
          </a:p>
        </p:txBody>
      </p:sp>
      <p:sp>
        <p:nvSpPr>
          <p:cNvPr id="38" name="Text 14"/>
          <p:cNvSpPr/>
          <p:nvPr/>
        </p:nvSpPr>
        <p:spPr>
          <a:xfrm>
            <a:off x="7315200" y="4795838"/>
            <a:ext cx="4267200" cy="1143000"/>
          </a:xfrm>
          <a:prstGeom prst="rect">
            <a:avLst/>
          </a:prstGeom>
          <a:noFill/>
          <a:ln/>
        </p:spPr>
        <p:txBody>
          <a:bodyPr wrap="square" lIns="0" tIns="0" rIns="0" bIns="0" rtlCol="0" anchor="t"/>
          <a:lstStyle/>
          <a:p>
            <a:pPr marL="0" indent="0">
              <a:lnSpc>
                <a:spcPts val="1800"/>
              </a:lnSpc>
              <a:buNone/>
            </a:pPr>
            <a:r>
              <a:rPr lang="en-US" sz="1200" i="1" dirty="0">
                <a:solidFill>
                  <a:srgbClr val="374151"/>
                </a:solidFill>
                <a:latin typeface="Raleway" pitchFamily="34" charset="0"/>
                <a:ea typeface="Raleway" pitchFamily="34" charset="-122"/>
                <a:cs typeface="Raleway" pitchFamily="34" charset="-120"/>
              </a:rPr>
              <a:t>"Elle fut également co-fondatrice de l'Institut Józef Piłsudski à Londres, créé en 1947. Au sein de cet institut, elle dirigea la section de recherche historique, se consacrant à la documentation de la contribution des femmes à la lutte pour l'indépendance de la Pologne."</a:t>
            </a:r>
            <a:endParaRPr lang="en-US" sz="120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 11">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2192000" cy="6858000"/>
          </a:xfrm>
          <a:prstGeom prst="rect">
            <a:avLst/>
          </a:prstGeom>
        </p:spPr>
      </p:pic>
      <p:pic>
        <p:nvPicPr>
          <p:cNvPr id="3" name="Image 1" descr="preencoded.png"/>
          <p:cNvPicPr>
            <a:picLocks noChangeAspect="1"/>
          </p:cNvPicPr>
          <p:nvPr/>
        </p:nvPicPr>
        <p:blipFill>
          <a:blip r:embed="rId4"/>
          <a:stretch>
            <a:fillRect/>
          </a:stretch>
        </p:blipFill>
        <p:spPr>
          <a:xfrm>
            <a:off x="0" y="0"/>
            <a:ext cx="12192000" cy="304800"/>
          </a:xfrm>
          <a:prstGeom prst="rect">
            <a:avLst/>
          </a:prstGeom>
        </p:spPr>
      </p:pic>
      <p:pic>
        <p:nvPicPr>
          <p:cNvPr id="4" name="Image 2" descr="preencoded.png"/>
          <p:cNvPicPr>
            <a:picLocks noChangeAspect="1"/>
          </p:cNvPicPr>
          <p:nvPr/>
        </p:nvPicPr>
        <p:blipFill>
          <a:blip r:embed="rId5"/>
          <a:stretch>
            <a:fillRect/>
          </a:stretch>
        </p:blipFill>
        <p:spPr>
          <a:xfrm>
            <a:off x="457200" y="952500"/>
            <a:ext cx="2819400" cy="28575"/>
          </a:xfrm>
          <a:prstGeom prst="rect">
            <a:avLst/>
          </a:prstGeom>
        </p:spPr>
      </p:pic>
      <p:pic>
        <p:nvPicPr>
          <p:cNvPr id="5" name="Image 3" descr="preencoded.png"/>
          <p:cNvPicPr>
            <a:picLocks noChangeAspect="1"/>
          </p:cNvPicPr>
          <p:nvPr/>
        </p:nvPicPr>
        <p:blipFill>
          <a:blip r:embed="rId6"/>
          <a:stretch>
            <a:fillRect/>
          </a:stretch>
        </p:blipFill>
        <p:spPr>
          <a:xfrm>
            <a:off x="457200" y="1285875"/>
            <a:ext cx="5448300" cy="2476500"/>
          </a:xfrm>
          <a:prstGeom prst="rect">
            <a:avLst/>
          </a:prstGeom>
        </p:spPr>
      </p:pic>
      <p:pic>
        <p:nvPicPr>
          <p:cNvPr id="6" name="Image 4" descr="preencoded.png"/>
          <p:cNvPicPr>
            <a:picLocks noChangeAspect="1"/>
          </p:cNvPicPr>
          <p:nvPr/>
        </p:nvPicPr>
        <p:blipFill>
          <a:blip r:embed="rId7"/>
          <a:stretch>
            <a:fillRect/>
          </a:stretch>
        </p:blipFill>
        <p:spPr>
          <a:xfrm>
            <a:off x="685800" y="1514475"/>
            <a:ext cx="381000" cy="381000"/>
          </a:xfrm>
          <a:prstGeom prst="rect">
            <a:avLst/>
          </a:prstGeom>
        </p:spPr>
      </p:pic>
      <p:pic>
        <p:nvPicPr>
          <p:cNvPr id="7" name="Image 5" descr="preencoded.png"/>
          <p:cNvPicPr>
            <a:picLocks noChangeAspect="1"/>
          </p:cNvPicPr>
          <p:nvPr/>
        </p:nvPicPr>
        <p:blipFill>
          <a:blip r:embed="rId8"/>
          <a:stretch>
            <a:fillRect/>
          </a:stretch>
        </p:blipFill>
        <p:spPr>
          <a:xfrm>
            <a:off x="800100" y="1628775"/>
            <a:ext cx="152400" cy="152400"/>
          </a:xfrm>
          <a:prstGeom prst="rect">
            <a:avLst/>
          </a:prstGeom>
        </p:spPr>
      </p:pic>
      <p:pic>
        <p:nvPicPr>
          <p:cNvPr id="8" name="Image 6" descr="preencoded.png"/>
          <p:cNvPicPr>
            <a:picLocks noChangeAspect="1"/>
          </p:cNvPicPr>
          <p:nvPr/>
        </p:nvPicPr>
        <p:blipFill>
          <a:blip r:embed="rId9"/>
          <a:stretch>
            <a:fillRect/>
          </a:stretch>
        </p:blipFill>
        <p:spPr>
          <a:xfrm>
            <a:off x="457200" y="3990975"/>
            <a:ext cx="5448300" cy="2228850"/>
          </a:xfrm>
          <a:prstGeom prst="rect">
            <a:avLst/>
          </a:prstGeom>
        </p:spPr>
      </p:pic>
      <p:pic>
        <p:nvPicPr>
          <p:cNvPr id="9" name="Image 7" descr="preencoded.png"/>
          <p:cNvPicPr>
            <a:picLocks noChangeAspect="1"/>
          </p:cNvPicPr>
          <p:nvPr/>
        </p:nvPicPr>
        <p:blipFill>
          <a:blip r:embed="rId10"/>
          <a:stretch>
            <a:fillRect/>
          </a:stretch>
        </p:blipFill>
        <p:spPr>
          <a:xfrm>
            <a:off x="685800" y="4219575"/>
            <a:ext cx="381000" cy="381000"/>
          </a:xfrm>
          <a:prstGeom prst="rect">
            <a:avLst/>
          </a:prstGeom>
        </p:spPr>
      </p:pic>
      <p:pic>
        <p:nvPicPr>
          <p:cNvPr id="10" name="Image 8" descr="preencoded.png"/>
          <p:cNvPicPr>
            <a:picLocks noChangeAspect="1"/>
          </p:cNvPicPr>
          <p:nvPr/>
        </p:nvPicPr>
        <p:blipFill>
          <a:blip r:embed="rId11"/>
          <a:stretch>
            <a:fillRect/>
          </a:stretch>
        </p:blipFill>
        <p:spPr>
          <a:xfrm>
            <a:off x="800100" y="4333875"/>
            <a:ext cx="152400" cy="152400"/>
          </a:xfrm>
          <a:prstGeom prst="rect">
            <a:avLst/>
          </a:prstGeom>
        </p:spPr>
      </p:pic>
      <p:pic>
        <p:nvPicPr>
          <p:cNvPr id="11" name="Image 9" descr="preencoded.png"/>
          <p:cNvPicPr>
            <a:picLocks noChangeAspect="1"/>
          </p:cNvPicPr>
          <p:nvPr/>
        </p:nvPicPr>
        <p:blipFill>
          <a:blip r:embed="rId12"/>
          <a:stretch>
            <a:fillRect/>
          </a:stretch>
        </p:blipFill>
        <p:spPr>
          <a:xfrm>
            <a:off x="6286500" y="1285875"/>
            <a:ext cx="5448300" cy="4933950"/>
          </a:xfrm>
          <a:prstGeom prst="rect">
            <a:avLst/>
          </a:prstGeom>
        </p:spPr>
      </p:pic>
      <p:pic>
        <p:nvPicPr>
          <p:cNvPr id="12" name="Image 10" descr="preencoded.png"/>
          <p:cNvPicPr>
            <a:picLocks noChangeAspect="1"/>
          </p:cNvPicPr>
          <p:nvPr/>
        </p:nvPicPr>
        <p:blipFill>
          <a:blip r:embed="rId13"/>
          <a:stretch>
            <a:fillRect/>
          </a:stretch>
        </p:blipFill>
        <p:spPr>
          <a:xfrm>
            <a:off x="6667500" y="2047875"/>
            <a:ext cx="190500" cy="190500"/>
          </a:xfrm>
          <a:prstGeom prst="rect">
            <a:avLst/>
          </a:prstGeom>
        </p:spPr>
      </p:pic>
      <p:pic>
        <p:nvPicPr>
          <p:cNvPr id="13" name="Image 11" descr="preencoded.png"/>
          <p:cNvPicPr>
            <a:picLocks noChangeAspect="1"/>
          </p:cNvPicPr>
          <p:nvPr/>
        </p:nvPicPr>
        <p:blipFill>
          <a:blip r:embed="rId13"/>
          <a:stretch>
            <a:fillRect/>
          </a:stretch>
        </p:blipFill>
        <p:spPr>
          <a:xfrm>
            <a:off x="6667500" y="3381375"/>
            <a:ext cx="190500" cy="190500"/>
          </a:xfrm>
          <a:prstGeom prst="rect">
            <a:avLst/>
          </a:prstGeom>
        </p:spPr>
      </p:pic>
      <p:pic>
        <p:nvPicPr>
          <p:cNvPr id="14" name="Image 12" descr="preencoded.png"/>
          <p:cNvPicPr>
            <a:picLocks noChangeAspect="1"/>
          </p:cNvPicPr>
          <p:nvPr/>
        </p:nvPicPr>
        <p:blipFill>
          <a:blip r:embed="rId14"/>
          <a:stretch>
            <a:fillRect/>
          </a:stretch>
        </p:blipFill>
        <p:spPr>
          <a:xfrm>
            <a:off x="6667500" y="4714875"/>
            <a:ext cx="190500" cy="190500"/>
          </a:xfrm>
          <a:prstGeom prst="rect">
            <a:avLst/>
          </a:prstGeom>
        </p:spPr>
      </p:pic>
      <p:pic>
        <p:nvPicPr>
          <p:cNvPr id="15" name="Image 13" descr="preencoded.png"/>
          <p:cNvPicPr>
            <a:picLocks noChangeAspect="1"/>
          </p:cNvPicPr>
          <p:nvPr/>
        </p:nvPicPr>
        <p:blipFill>
          <a:blip r:embed="rId4"/>
          <a:stretch>
            <a:fillRect/>
          </a:stretch>
        </p:blipFill>
        <p:spPr>
          <a:xfrm>
            <a:off x="0" y="6553200"/>
            <a:ext cx="12192000" cy="304800"/>
          </a:xfrm>
          <a:prstGeom prst="rect">
            <a:avLst/>
          </a:prstGeom>
        </p:spPr>
      </p:pic>
      <p:sp>
        <p:nvSpPr>
          <p:cNvPr id="16" name="Text 0"/>
          <p:cNvSpPr/>
          <p:nvPr/>
        </p:nvSpPr>
        <p:spPr>
          <a:xfrm>
            <a:off x="457200" y="457200"/>
            <a:ext cx="11277600" cy="381000"/>
          </a:xfrm>
          <a:prstGeom prst="rect">
            <a:avLst/>
          </a:prstGeom>
          <a:noFill/>
          <a:ln/>
        </p:spPr>
        <p:txBody>
          <a:bodyPr wrap="square" lIns="0" tIns="0" rIns="0" bIns="0" rtlCol="0" anchor="t"/>
          <a:lstStyle/>
          <a:p>
            <a:pPr marL="0" indent="0">
              <a:lnSpc>
                <a:spcPts val="3000"/>
              </a:lnSpc>
              <a:buNone/>
            </a:pPr>
            <a:r>
              <a:rPr lang="en-US" sz="2700" b="1" dirty="0">
                <a:solidFill>
                  <a:srgbClr val="7F1D1D"/>
                </a:solidFill>
                <a:latin typeface="Playfair Display" pitchFamily="34" charset="0"/>
                <a:ea typeface="Playfair Display" pitchFamily="34" charset="-122"/>
                <a:cs typeface="Playfair Display" pitchFamily="34" charset="-120"/>
              </a:rPr>
              <a:t>Héritage</a:t>
            </a:r>
            <a:endParaRPr lang="en-US" sz="2700" dirty="0"/>
          </a:p>
        </p:txBody>
      </p:sp>
      <p:sp>
        <p:nvSpPr>
          <p:cNvPr id="17" name="Text 1"/>
          <p:cNvSpPr/>
          <p:nvPr/>
        </p:nvSpPr>
        <p:spPr>
          <a:xfrm>
            <a:off x="1219200" y="1552575"/>
            <a:ext cx="2560320" cy="304800"/>
          </a:xfrm>
          <a:prstGeom prst="rect">
            <a:avLst/>
          </a:prstGeom>
          <a:noFill/>
          <a:ln/>
        </p:spPr>
        <p:txBody>
          <a:bodyPr wrap="square" lIns="0" tIns="0" rIns="0" bIns="0" rtlCol="0" anchor="t"/>
          <a:lstStyle/>
          <a:p>
            <a:pPr marL="0" indent="0">
              <a:lnSpc>
                <a:spcPts val="2400"/>
              </a:lnSpc>
              <a:buNone/>
            </a:pPr>
            <a:r>
              <a:rPr lang="en-US" sz="1800" b="1" dirty="0">
                <a:solidFill>
                  <a:srgbClr val="1F2937"/>
                </a:solidFill>
                <a:latin typeface="Raleway" pitchFamily="34" charset="0"/>
                <a:ea typeface="Raleway" pitchFamily="34" charset="-122"/>
                <a:cs typeface="Raleway" pitchFamily="34" charset="-120"/>
              </a:rPr>
              <a:t>Un héritage durable</a:t>
            </a:r>
            <a:endParaRPr lang="en-US" sz="1800" dirty="0"/>
          </a:p>
        </p:txBody>
      </p:sp>
      <p:sp>
        <p:nvSpPr>
          <p:cNvPr id="18" name="Text 2"/>
          <p:cNvSpPr/>
          <p:nvPr/>
        </p:nvSpPr>
        <p:spPr>
          <a:xfrm>
            <a:off x="685800" y="2047875"/>
            <a:ext cx="4991100" cy="1485900"/>
          </a:xfrm>
          <a:prstGeom prst="rect">
            <a:avLst/>
          </a:prstGeom>
          <a:noFill/>
          <a:ln/>
        </p:spPr>
        <p:txBody>
          <a:bodyPr wrap="square" lIns="0" tIns="0" rIns="0" bIns="0" rtlCol="0" anchor="t"/>
          <a:lstStyle/>
          <a:p>
            <a:pPr marL="0" indent="0">
              <a:lnSpc>
                <a:spcPts val="1950"/>
              </a:lnSpc>
              <a:buNone/>
            </a:pPr>
            <a:r>
              <a:rPr lang="en-US" sz="1200" dirty="0">
                <a:solidFill>
                  <a:srgbClr val="374151"/>
                </a:solidFill>
                <a:latin typeface="Raleway" pitchFamily="34" charset="0"/>
                <a:ea typeface="Raleway" pitchFamily="34" charset="-122"/>
                <a:cs typeface="Raleway" pitchFamily="34" charset="-120"/>
              </a:rPr>
              <a:t>L'héritage d'Aleksandra Piłsudska est celui d'une femme qui a transcendé les rôles traditionnels de son époque, évoluant de révolutionnaire intrépide à Première Dame et à militante sociale dévouée. Elle a consacré sa vie entière à la cause de la Pologne, brisant les stéréotypes et laissant une empreinte indélébile sur l'histoire de son pays.</a:t>
            </a:r>
            <a:endParaRPr lang="en-US" sz="1200" dirty="0"/>
          </a:p>
        </p:txBody>
      </p:sp>
      <p:sp>
        <p:nvSpPr>
          <p:cNvPr id="19" name="Text 3"/>
          <p:cNvSpPr/>
          <p:nvPr/>
        </p:nvSpPr>
        <p:spPr>
          <a:xfrm>
            <a:off x="1219200" y="4257675"/>
            <a:ext cx="3989070" cy="304800"/>
          </a:xfrm>
          <a:prstGeom prst="rect">
            <a:avLst/>
          </a:prstGeom>
          <a:noFill/>
          <a:ln/>
        </p:spPr>
        <p:txBody>
          <a:bodyPr wrap="square" lIns="0" tIns="0" rIns="0" bIns="0" rtlCol="0" anchor="t"/>
          <a:lstStyle/>
          <a:p>
            <a:pPr marL="0" indent="0">
              <a:lnSpc>
                <a:spcPts val="2400"/>
              </a:lnSpc>
              <a:buNone/>
            </a:pPr>
            <a:r>
              <a:rPr lang="en-US" sz="1800" b="1" dirty="0">
                <a:solidFill>
                  <a:srgbClr val="1F2937"/>
                </a:solidFill>
                <a:latin typeface="Raleway" pitchFamily="34" charset="0"/>
                <a:ea typeface="Raleway" pitchFamily="34" charset="-122"/>
                <a:cs typeface="Raleway" pitchFamily="34" charset="-120"/>
              </a:rPr>
              <a:t>Symbolisme et reconnaissance</a:t>
            </a:r>
            <a:endParaRPr lang="en-US" sz="1800" dirty="0"/>
          </a:p>
        </p:txBody>
      </p:sp>
      <p:sp>
        <p:nvSpPr>
          <p:cNvPr id="20" name="Text 4"/>
          <p:cNvSpPr/>
          <p:nvPr/>
        </p:nvSpPr>
        <p:spPr>
          <a:xfrm>
            <a:off x="685800" y="4752975"/>
            <a:ext cx="4991100" cy="1238250"/>
          </a:xfrm>
          <a:prstGeom prst="rect">
            <a:avLst/>
          </a:prstGeom>
          <a:noFill/>
          <a:ln/>
        </p:spPr>
        <p:txBody>
          <a:bodyPr wrap="square" lIns="0" tIns="0" rIns="0" bIns="0" rtlCol="0" anchor="t"/>
          <a:lstStyle/>
          <a:p>
            <a:pPr marL="0" indent="0">
              <a:lnSpc>
                <a:spcPts val="1950"/>
              </a:lnSpc>
              <a:buNone/>
            </a:pPr>
            <a:r>
              <a:rPr lang="en-US" sz="1200" dirty="0">
                <a:solidFill>
                  <a:srgbClr val="374151"/>
                </a:solidFill>
                <a:latin typeface="Raleway" pitchFamily="34" charset="0"/>
                <a:ea typeface="Raleway" pitchFamily="34" charset="-122"/>
                <a:cs typeface="Raleway" pitchFamily="34" charset="-120"/>
              </a:rPr>
              <a:t>Décédée à Londres en 1963, ses cendres ont été rapatriées en 1992 au cimetière de Powązki à Varsovie, un geste symbolique de son retour définitif dans la patrie qu'elle a tant servie et pour laquelle elle a tant lutté. Cette reconnaissance posthume témoigne de l'importance de sa contribution à l'histoire polonaise.</a:t>
            </a:r>
            <a:endParaRPr lang="en-US" sz="1200" dirty="0"/>
          </a:p>
        </p:txBody>
      </p:sp>
      <p:sp>
        <p:nvSpPr>
          <p:cNvPr id="21" name="Text 5"/>
          <p:cNvSpPr/>
          <p:nvPr/>
        </p:nvSpPr>
        <p:spPr>
          <a:xfrm>
            <a:off x="6515100" y="1514475"/>
            <a:ext cx="5989320" cy="304800"/>
          </a:xfrm>
          <a:prstGeom prst="rect">
            <a:avLst/>
          </a:prstGeom>
          <a:noFill/>
          <a:ln/>
        </p:spPr>
        <p:txBody>
          <a:bodyPr wrap="square" lIns="0" tIns="0" rIns="0" bIns="0" rtlCol="0" anchor="t"/>
          <a:lstStyle/>
          <a:p>
            <a:pPr marL="0" indent="0">
              <a:lnSpc>
                <a:spcPts val="2400"/>
              </a:lnSpc>
              <a:buNone/>
            </a:pPr>
            <a:r>
              <a:rPr lang="en-US" sz="1800" b="1" dirty="0">
                <a:solidFill>
                  <a:srgbClr val="1F2937"/>
                </a:solidFill>
                <a:latin typeface="Raleway" pitchFamily="34" charset="0"/>
                <a:ea typeface="Raleway" pitchFamily="34" charset="-122"/>
                <a:cs typeface="Raleway" pitchFamily="34" charset="-120"/>
              </a:rPr>
              <a:t>Le parcours de sa mémoire</a:t>
            </a:r>
            <a:endParaRPr lang="en-US" sz="1800" dirty="0"/>
          </a:p>
        </p:txBody>
      </p:sp>
      <p:sp>
        <p:nvSpPr>
          <p:cNvPr id="22" name="Text 6"/>
          <p:cNvSpPr/>
          <p:nvPr/>
        </p:nvSpPr>
        <p:spPr>
          <a:xfrm>
            <a:off x="7086600" y="2047875"/>
            <a:ext cx="4419600" cy="266700"/>
          </a:xfrm>
          <a:prstGeom prst="rect">
            <a:avLst/>
          </a:prstGeom>
          <a:noFill/>
          <a:ln/>
        </p:spPr>
        <p:txBody>
          <a:bodyPr wrap="square" lIns="0" tIns="0" rIns="0" bIns="0" rtlCol="0" anchor="t"/>
          <a:lstStyle/>
          <a:p>
            <a:pPr marL="0" indent="0">
              <a:lnSpc>
                <a:spcPts val="2100"/>
              </a:lnSpc>
              <a:buNone/>
            </a:pPr>
            <a:r>
              <a:rPr lang="en-US" sz="1500" dirty="0">
                <a:solidFill>
                  <a:srgbClr val="7F1D1D"/>
                </a:solidFill>
                <a:latin typeface="Raleway" pitchFamily="34" charset="0"/>
                <a:ea typeface="Raleway" pitchFamily="34" charset="-122"/>
                <a:cs typeface="Raleway" pitchFamily="34" charset="-120"/>
              </a:rPr>
              <a:t>1963</a:t>
            </a:r>
            <a:endParaRPr lang="en-US" sz="1500" dirty="0"/>
          </a:p>
        </p:txBody>
      </p:sp>
      <p:sp>
        <p:nvSpPr>
          <p:cNvPr id="23" name="Text 7"/>
          <p:cNvSpPr/>
          <p:nvPr/>
        </p:nvSpPr>
        <p:spPr>
          <a:xfrm>
            <a:off x="7086600" y="2390775"/>
            <a:ext cx="4419600" cy="685800"/>
          </a:xfrm>
          <a:prstGeom prst="rect">
            <a:avLst/>
          </a:prstGeom>
          <a:noFill/>
          <a:ln/>
        </p:spPr>
        <p:txBody>
          <a:bodyPr wrap="square" lIns="0" tIns="0" rIns="0" bIns="0" rtlCol="0" anchor="t"/>
          <a:lstStyle/>
          <a:p>
            <a:pPr marL="0" indent="0">
              <a:lnSpc>
                <a:spcPts val="1800"/>
              </a:lnSpc>
              <a:buNone/>
            </a:pPr>
            <a:r>
              <a:rPr lang="en-US" sz="1200" dirty="0">
                <a:solidFill>
                  <a:srgbClr val="374151"/>
                </a:solidFill>
                <a:latin typeface="Raleway" pitchFamily="34" charset="0"/>
                <a:ea typeface="Raleway" pitchFamily="34" charset="-122"/>
                <a:cs typeface="Raleway" pitchFamily="34" charset="-120"/>
              </a:rPr>
              <a:t>Décès d'Aleksandra Piłsudska à Londres, où elle avait passé ses dernières années. Elle est enterrée dans un cimetière anglais, loin de sa patrie natale.</a:t>
            </a:r>
            <a:endParaRPr lang="en-US" sz="1200" dirty="0"/>
          </a:p>
        </p:txBody>
      </p:sp>
      <p:sp>
        <p:nvSpPr>
          <p:cNvPr id="24" name="Text 8"/>
          <p:cNvSpPr/>
          <p:nvPr/>
        </p:nvSpPr>
        <p:spPr>
          <a:xfrm>
            <a:off x="7086600" y="3381375"/>
            <a:ext cx="4419600" cy="266700"/>
          </a:xfrm>
          <a:prstGeom prst="rect">
            <a:avLst/>
          </a:prstGeom>
          <a:noFill/>
          <a:ln/>
        </p:spPr>
        <p:txBody>
          <a:bodyPr wrap="square" lIns="0" tIns="0" rIns="0" bIns="0" rtlCol="0" anchor="t"/>
          <a:lstStyle/>
          <a:p>
            <a:pPr marL="0" indent="0">
              <a:lnSpc>
                <a:spcPts val="2100"/>
              </a:lnSpc>
              <a:buNone/>
            </a:pPr>
            <a:r>
              <a:rPr lang="en-US" sz="1500" dirty="0">
                <a:solidFill>
                  <a:srgbClr val="7F1D1D"/>
                </a:solidFill>
                <a:latin typeface="Raleway" pitchFamily="34" charset="0"/>
                <a:ea typeface="Raleway" pitchFamily="34" charset="-122"/>
                <a:cs typeface="Raleway" pitchFamily="34" charset="-120"/>
              </a:rPr>
              <a:t>1992</a:t>
            </a:r>
            <a:endParaRPr lang="en-US" sz="1500" dirty="0"/>
          </a:p>
        </p:txBody>
      </p:sp>
      <p:sp>
        <p:nvSpPr>
          <p:cNvPr id="25" name="Text 9"/>
          <p:cNvSpPr/>
          <p:nvPr/>
        </p:nvSpPr>
        <p:spPr>
          <a:xfrm>
            <a:off x="7086600" y="3724275"/>
            <a:ext cx="4419600" cy="685800"/>
          </a:xfrm>
          <a:prstGeom prst="rect">
            <a:avLst/>
          </a:prstGeom>
          <a:noFill/>
          <a:ln/>
        </p:spPr>
        <p:txBody>
          <a:bodyPr wrap="square" lIns="0" tIns="0" rIns="0" bIns="0" rtlCol="0" anchor="t"/>
          <a:lstStyle/>
          <a:p>
            <a:pPr marL="0" indent="0">
              <a:lnSpc>
                <a:spcPts val="1800"/>
              </a:lnSpc>
              <a:buNone/>
            </a:pPr>
            <a:r>
              <a:rPr lang="en-US" sz="1200" dirty="0">
                <a:solidFill>
                  <a:srgbClr val="374151"/>
                </a:solidFill>
                <a:latin typeface="Raleway" pitchFamily="34" charset="0"/>
                <a:ea typeface="Raleway" pitchFamily="34" charset="-122"/>
                <a:cs typeface="Raleway" pitchFamily="34" charset="-120"/>
              </a:rPr>
              <a:t>Les cendres d'Aleksandra Piłsudska sont rapatriées au cimetière de Powązki à Varsovie, un symbole de son retour définitif dans la patrie qu'elle a tant servie.</a:t>
            </a:r>
            <a:endParaRPr lang="en-US" sz="1200" dirty="0"/>
          </a:p>
        </p:txBody>
      </p:sp>
      <p:sp>
        <p:nvSpPr>
          <p:cNvPr id="26" name="Text 10"/>
          <p:cNvSpPr/>
          <p:nvPr/>
        </p:nvSpPr>
        <p:spPr>
          <a:xfrm>
            <a:off x="7086600" y="4714875"/>
            <a:ext cx="4419600" cy="266700"/>
          </a:xfrm>
          <a:prstGeom prst="rect">
            <a:avLst/>
          </a:prstGeom>
          <a:noFill/>
          <a:ln/>
        </p:spPr>
        <p:txBody>
          <a:bodyPr wrap="square" lIns="0" tIns="0" rIns="0" bIns="0" rtlCol="0" anchor="t"/>
          <a:lstStyle/>
          <a:p>
            <a:pPr marL="0" indent="0">
              <a:lnSpc>
                <a:spcPts val="2100"/>
              </a:lnSpc>
              <a:buNone/>
            </a:pPr>
            <a:r>
              <a:rPr lang="en-US" sz="1500" dirty="0">
                <a:solidFill>
                  <a:srgbClr val="7F1D1D"/>
                </a:solidFill>
                <a:latin typeface="Raleway" pitchFamily="34" charset="0"/>
                <a:ea typeface="Raleway" pitchFamily="34" charset="-122"/>
                <a:cs typeface="Raleway" pitchFamily="34" charset="-120"/>
              </a:rPr>
              <a:t>Aujourd'hui</a:t>
            </a:r>
            <a:endParaRPr lang="en-US" sz="1500" dirty="0"/>
          </a:p>
        </p:txBody>
      </p:sp>
      <p:sp>
        <p:nvSpPr>
          <p:cNvPr id="27" name="Text 11"/>
          <p:cNvSpPr/>
          <p:nvPr/>
        </p:nvSpPr>
        <p:spPr>
          <a:xfrm>
            <a:off x="7086600" y="5057775"/>
            <a:ext cx="4419600" cy="914400"/>
          </a:xfrm>
          <a:prstGeom prst="rect">
            <a:avLst/>
          </a:prstGeom>
          <a:noFill/>
          <a:ln/>
        </p:spPr>
        <p:txBody>
          <a:bodyPr wrap="square" lIns="0" tIns="0" rIns="0" bIns="0" rtlCol="0" anchor="t"/>
          <a:lstStyle/>
          <a:p>
            <a:pPr marL="0" indent="0">
              <a:lnSpc>
                <a:spcPts val="1800"/>
              </a:lnSpc>
              <a:buNone/>
            </a:pPr>
            <a:r>
              <a:rPr lang="en-US" sz="1200" dirty="0">
                <a:solidFill>
                  <a:srgbClr val="374151"/>
                </a:solidFill>
                <a:latin typeface="Raleway" pitchFamily="34" charset="0"/>
                <a:ea typeface="Raleway" pitchFamily="34" charset="-122"/>
                <a:cs typeface="Raleway" pitchFamily="34" charset="-120"/>
              </a:rPr>
              <a:t>Son héritage continue d'être célébré en Pologne et dans le monde entier. Des monuments, des places, des écoles et des institutions portent son nom, rappelant sa contribution à l'indépendance et à la culture polonaises.</a:t>
            </a:r>
            <a:endParaRPr lang="en-US" sz="1200"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name="Slide 12">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2192000" cy="6858000"/>
          </a:xfrm>
          <a:prstGeom prst="rect">
            <a:avLst/>
          </a:prstGeom>
        </p:spPr>
      </p:pic>
      <p:pic>
        <p:nvPicPr>
          <p:cNvPr id="3" name="Image 1" descr="preencoded.png"/>
          <p:cNvPicPr>
            <a:picLocks noChangeAspect="1"/>
          </p:cNvPicPr>
          <p:nvPr/>
        </p:nvPicPr>
        <p:blipFill>
          <a:blip r:embed="rId4"/>
          <a:stretch>
            <a:fillRect/>
          </a:stretch>
        </p:blipFill>
        <p:spPr>
          <a:xfrm>
            <a:off x="0" y="0"/>
            <a:ext cx="12192000" cy="304800"/>
          </a:xfrm>
          <a:prstGeom prst="rect">
            <a:avLst/>
          </a:prstGeom>
        </p:spPr>
      </p:pic>
      <p:pic>
        <p:nvPicPr>
          <p:cNvPr id="4" name="Image 2" descr="preencoded.png"/>
          <p:cNvPicPr>
            <a:picLocks noChangeAspect="1"/>
          </p:cNvPicPr>
          <p:nvPr/>
        </p:nvPicPr>
        <p:blipFill>
          <a:blip r:embed="rId5"/>
          <a:stretch>
            <a:fillRect/>
          </a:stretch>
        </p:blipFill>
        <p:spPr>
          <a:xfrm>
            <a:off x="4216450" y="1066800"/>
            <a:ext cx="3759101" cy="28575"/>
          </a:xfrm>
          <a:prstGeom prst="rect">
            <a:avLst/>
          </a:prstGeom>
        </p:spPr>
      </p:pic>
      <p:pic>
        <p:nvPicPr>
          <p:cNvPr id="5" name="Image 3" descr="preencoded.png"/>
          <p:cNvPicPr>
            <a:picLocks noChangeAspect="1"/>
          </p:cNvPicPr>
          <p:nvPr/>
        </p:nvPicPr>
        <p:blipFill>
          <a:blip r:embed="rId6"/>
          <a:stretch>
            <a:fillRect/>
          </a:stretch>
        </p:blipFill>
        <p:spPr>
          <a:xfrm>
            <a:off x="1866900" y="1671638"/>
            <a:ext cx="8458200" cy="1905000"/>
          </a:xfrm>
          <a:prstGeom prst="rect">
            <a:avLst/>
          </a:prstGeom>
        </p:spPr>
      </p:pic>
      <p:pic>
        <p:nvPicPr>
          <p:cNvPr id="6" name="Image 4" descr="preencoded.png"/>
          <p:cNvPicPr>
            <a:picLocks noChangeAspect="1"/>
          </p:cNvPicPr>
          <p:nvPr/>
        </p:nvPicPr>
        <p:blipFill>
          <a:blip r:embed="rId7"/>
          <a:stretch>
            <a:fillRect/>
          </a:stretch>
        </p:blipFill>
        <p:spPr>
          <a:xfrm>
            <a:off x="457200" y="3957638"/>
            <a:ext cx="3606701" cy="1714500"/>
          </a:xfrm>
          <a:prstGeom prst="rect">
            <a:avLst/>
          </a:prstGeom>
        </p:spPr>
      </p:pic>
      <p:pic>
        <p:nvPicPr>
          <p:cNvPr id="7" name="Image 5" descr="preencoded.png"/>
          <p:cNvPicPr>
            <a:picLocks noChangeAspect="1"/>
          </p:cNvPicPr>
          <p:nvPr/>
        </p:nvPicPr>
        <p:blipFill>
          <a:blip r:embed="rId8"/>
          <a:stretch>
            <a:fillRect/>
          </a:stretch>
        </p:blipFill>
        <p:spPr>
          <a:xfrm>
            <a:off x="647700" y="4148137"/>
            <a:ext cx="438150" cy="438150"/>
          </a:xfrm>
          <a:prstGeom prst="rect">
            <a:avLst/>
          </a:prstGeom>
        </p:spPr>
      </p:pic>
      <p:pic>
        <p:nvPicPr>
          <p:cNvPr id="8" name="Image 6" descr="preencoded.png"/>
          <p:cNvPicPr>
            <a:picLocks noChangeAspect="1"/>
          </p:cNvPicPr>
          <p:nvPr/>
        </p:nvPicPr>
        <p:blipFill>
          <a:blip r:embed="rId9"/>
          <a:stretch>
            <a:fillRect/>
          </a:stretch>
        </p:blipFill>
        <p:spPr>
          <a:xfrm>
            <a:off x="790575" y="4233863"/>
            <a:ext cx="152400" cy="266700"/>
          </a:xfrm>
          <a:prstGeom prst="rect">
            <a:avLst/>
          </a:prstGeom>
        </p:spPr>
      </p:pic>
      <p:pic>
        <p:nvPicPr>
          <p:cNvPr id="9" name="Image 7" descr="preencoded.png"/>
          <p:cNvPicPr>
            <a:picLocks noChangeAspect="1"/>
          </p:cNvPicPr>
          <p:nvPr/>
        </p:nvPicPr>
        <p:blipFill>
          <a:blip r:embed="rId10"/>
          <a:stretch>
            <a:fillRect/>
          </a:stretch>
        </p:blipFill>
        <p:spPr>
          <a:xfrm>
            <a:off x="4292501" y="3957638"/>
            <a:ext cx="3606850" cy="1714500"/>
          </a:xfrm>
          <a:prstGeom prst="rect">
            <a:avLst/>
          </a:prstGeom>
        </p:spPr>
      </p:pic>
      <p:pic>
        <p:nvPicPr>
          <p:cNvPr id="10" name="Image 8" descr="preencoded.png"/>
          <p:cNvPicPr>
            <a:picLocks noChangeAspect="1"/>
          </p:cNvPicPr>
          <p:nvPr/>
        </p:nvPicPr>
        <p:blipFill>
          <a:blip r:embed="rId11"/>
          <a:stretch>
            <a:fillRect/>
          </a:stretch>
        </p:blipFill>
        <p:spPr>
          <a:xfrm>
            <a:off x="4483001" y="4148137"/>
            <a:ext cx="438150" cy="438150"/>
          </a:xfrm>
          <a:prstGeom prst="rect">
            <a:avLst/>
          </a:prstGeom>
        </p:spPr>
      </p:pic>
      <p:pic>
        <p:nvPicPr>
          <p:cNvPr id="11" name="Image 9" descr="preencoded.png"/>
          <p:cNvPicPr>
            <a:picLocks noChangeAspect="1"/>
          </p:cNvPicPr>
          <p:nvPr/>
        </p:nvPicPr>
        <p:blipFill>
          <a:blip r:embed="rId12"/>
          <a:stretch>
            <a:fillRect/>
          </a:stretch>
        </p:blipFill>
        <p:spPr>
          <a:xfrm>
            <a:off x="4606826" y="4233863"/>
            <a:ext cx="190500" cy="266700"/>
          </a:xfrm>
          <a:prstGeom prst="rect">
            <a:avLst/>
          </a:prstGeom>
        </p:spPr>
      </p:pic>
      <p:pic>
        <p:nvPicPr>
          <p:cNvPr id="12" name="Image 10" descr="preencoded.png"/>
          <p:cNvPicPr>
            <a:picLocks noChangeAspect="1"/>
          </p:cNvPicPr>
          <p:nvPr/>
        </p:nvPicPr>
        <p:blipFill>
          <a:blip r:embed="rId13"/>
          <a:stretch>
            <a:fillRect/>
          </a:stretch>
        </p:blipFill>
        <p:spPr>
          <a:xfrm>
            <a:off x="8127950" y="3957638"/>
            <a:ext cx="3606701" cy="1714500"/>
          </a:xfrm>
          <a:prstGeom prst="rect">
            <a:avLst/>
          </a:prstGeom>
        </p:spPr>
      </p:pic>
      <p:pic>
        <p:nvPicPr>
          <p:cNvPr id="13" name="Image 11" descr="preencoded.png"/>
          <p:cNvPicPr>
            <a:picLocks noChangeAspect="1"/>
          </p:cNvPicPr>
          <p:nvPr/>
        </p:nvPicPr>
        <p:blipFill>
          <a:blip r:embed="rId14"/>
          <a:stretch>
            <a:fillRect/>
          </a:stretch>
        </p:blipFill>
        <p:spPr>
          <a:xfrm>
            <a:off x="8318450" y="4195763"/>
            <a:ext cx="437704" cy="438150"/>
          </a:xfrm>
          <a:prstGeom prst="rect">
            <a:avLst/>
          </a:prstGeom>
        </p:spPr>
      </p:pic>
      <p:pic>
        <p:nvPicPr>
          <p:cNvPr id="14" name="Image 12" descr="preencoded.png"/>
          <p:cNvPicPr>
            <a:picLocks noChangeAspect="1"/>
          </p:cNvPicPr>
          <p:nvPr/>
        </p:nvPicPr>
        <p:blipFill>
          <a:blip r:embed="rId15"/>
          <a:stretch>
            <a:fillRect/>
          </a:stretch>
        </p:blipFill>
        <p:spPr>
          <a:xfrm>
            <a:off x="8441978" y="4281488"/>
            <a:ext cx="190500" cy="266700"/>
          </a:xfrm>
          <a:prstGeom prst="rect">
            <a:avLst/>
          </a:prstGeom>
        </p:spPr>
      </p:pic>
      <p:pic>
        <p:nvPicPr>
          <p:cNvPr id="15" name="Image 13" descr="preencoded.png"/>
          <p:cNvPicPr>
            <a:picLocks noChangeAspect="1"/>
          </p:cNvPicPr>
          <p:nvPr/>
        </p:nvPicPr>
        <p:blipFill>
          <a:blip r:embed="rId4"/>
          <a:stretch>
            <a:fillRect/>
          </a:stretch>
        </p:blipFill>
        <p:spPr>
          <a:xfrm>
            <a:off x="0" y="6553200"/>
            <a:ext cx="12192000" cy="304800"/>
          </a:xfrm>
          <a:prstGeom prst="rect">
            <a:avLst/>
          </a:prstGeom>
        </p:spPr>
      </p:pic>
      <p:sp>
        <p:nvSpPr>
          <p:cNvPr id="16" name="Text 0"/>
          <p:cNvSpPr/>
          <p:nvPr/>
        </p:nvSpPr>
        <p:spPr>
          <a:xfrm>
            <a:off x="457200" y="457200"/>
            <a:ext cx="11277600" cy="457200"/>
          </a:xfrm>
          <a:prstGeom prst="rect">
            <a:avLst/>
          </a:prstGeom>
          <a:noFill/>
          <a:ln/>
        </p:spPr>
        <p:txBody>
          <a:bodyPr wrap="square" lIns="0" tIns="0" rIns="0" bIns="0" rtlCol="0" anchor="t"/>
          <a:lstStyle/>
          <a:p>
            <a:pPr marL="0" indent="0" algn="ctr">
              <a:lnSpc>
                <a:spcPts val="3600"/>
              </a:lnSpc>
              <a:buNone/>
            </a:pPr>
            <a:r>
              <a:rPr lang="en-US" sz="3600" b="1" dirty="0">
                <a:solidFill>
                  <a:srgbClr val="7F1D1D"/>
                </a:solidFill>
                <a:latin typeface="Playfair Display" pitchFamily="34" charset="0"/>
                <a:ea typeface="Playfair Display" pitchFamily="34" charset="-122"/>
                <a:cs typeface="Playfair Display" pitchFamily="34" charset="-120"/>
              </a:rPr>
              <a:t>Remerciements</a:t>
            </a:r>
            <a:endParaRPr lang="en-US" sz="3600" dirty="0"/>
          </a:p>
        </p:txBody>
      </p:sp>
      <p:sp>
        <p:nvSpPr>
          <p:cNvPr id="17" name="Text 1"/>
          <p:cNvSpPr/>
          <p:nvPr/>
        </p:nvSpPr>
        <p:spPr>
          <a:xfrm>
            <a:off x="1386840" y="1976438"/>
            <a:ext cx="9418320" cy="342900"/>
          </a:xfrm>
          <a:prstGeom prst="rect">
            <a:avLst/>
          </a:prstGeom>
          <a:noFill/>
          <a:ln/>
        </p:spPr>
        <p:txBody>
          <a:bodyPr wrap="square" lIns="0" tIns="0" rIns="0" bIns="0" rtlCol="0" anchor="t"/>
          <a:lstStyle/>
          <a:p>
            <a:pPr marL="0" indent="0" algn="ctr">
              <a:lnSpc>
                <a:spcPts val="2700"/>
              </a:lnSpc>
              <a:buNone/>
            </a:pPr>
            <a:r>
              <a:rPr lang="en-US" sz="2250" dirty="0">
                <a:solidFill>
                  <a:srgbClr val="1F2937"/>
                </a:solidFill>
                <a:latin typeface="Raleway" pitchFamily="34" charset="0"/>
                <a:ea typeface="Raleway" pitchFamily="34" charset="-122"/>
                <a:cs typeface="Raleway" pitchFamily="34" charset="-120"/>
              </a:rPr>
              <a:t>Merci pour votre attention</a:t>
            </a:r>
            <a:endParaRPr lang="en-US" sz="2250" dirty="0"/>
          </a:p>
        </p:txBody>
      </p:sp>
      <p:sp>
        <p:nvSpPr>
          <p:cNvPr id="18" name="Text 2"/>
          <p:cNvSpPr/>
          <p:nvPr/>
        </p:nvSpPr>
        <p:spPr>
          <a:xfrm>
            <a:off x="2171700" y="2471738"/>
            <a:ext cx="7848600" cy="800100"/>
          </a:xfrm>
          <a:prstGeom prst="rect">
            <a:avLst/>
          </a:prstGeom>
          <a:noFill/>
          <a:ln/>
        </p:spPr>
        <p:txBody>
          <a:bodyPr wrap="square" lIns="0" tIns="0" rIns="0" bIns="0" rtlCol="0" anchor="t"/>
          <a:lstStyle/>
          <a:p>
            <a:pPr marL="0" indent="0" algn="ctr">
              <a:lnSpc>
                <a:spcPts val="2100"/>
              </a:lnSpc>
              <a:buNone/>
            </a:pPr>
            <a:r>
              <a:rPr lang="en-US" sz="1500" dirty="0">
                <a:solidFill>
                  <a:srgbClr val="374151"/>
                </a:solidFill>
                <a:latin typeface="Raleway" pitchFamily="34" charset="0"/>
                <a:ea typeface="Raleway" pitchFamily="34" charset="-122"/>
                <a:cs typeface="Raleway" pitchFamily="34" charset="-120"/>
              </a:rPr>
              <a:t>Nous espérons que cette présentation vous a permis de découvrir la richesse et la complexité de la vie d'Aleksandra Piłsudska, une femme dont le dévouement à la Pologne a marqué l'histoire.</a:t>
            </a:r>
            <a:endParaRPr lang="en-US" sz="1500" dirty="0"/>
          </a:p>
        </p:txBody>
      </p:sp>
      <p:sp>
        <p:nvSpPr>
          <p:cNvPr id="19" name="Text 3"/>
          <p:cNvSpPr/>
          <p:nvPr/>
        </p:nvSpPr>
        <p:spPr>
          <a:xfrm>
            <a:off x="1200150" y="4233863"/>
            <a:ext cx="2823210" cy="266700"/>
          </a:xfrm>
          <a:prstGeom prst="rect">
            <a:avLst/>
          </a:prstGeom>
          <a:noFill/>
          <a:ln/>
        </p:spPr>
        <p:txBody>
          <a:bodyPr wrap="square" lIns="0" tIns="0" rIns="0" bIns="0" rtlCol="0" anchor="t"/>
          <a:lstStyle/>
          <a:p>
            <a:pPr marL="0" indent="0">
              <a:lnSpc>
                <a:spcPts val="2100"/>
              </a:lnSpc>
              <a:buNone/>
            </a:pPr>
            <a:r>
              <a:rPr lang="en-US" sz="1500" b="1" dirty="0">
                <a:solidFill>
                  <a:srgbClr val="1F2937"/>
                </a:solidFill>
                <a:latin typeface="Raleway" pitchFamily="34" charset="0"/>
                <a:ea typeface="Raleway" pitchFamily="34" charset="-122"/>
                <a:cs typeface="Raleway" pitchFamily="34" charset="-120"/>
              </a:rPr>
              <a:t>Une combatante intrépide</a:t>
            </a:r>
            <a:endParaRPr lang="en-US" sz="1500" dirty="0"/>
          </a:p>
        </p:txBody>
      </p:sp>
      <p:sp>
        <p:nvSpPr>
          <p:cNvPr id="20" name="Text 4"/>
          <p:cNvSpPr/>
          <p:nvPr/>
        </p:nvSpPr>
        <p:spPr>
          <a:xfrm>
            <a:off x="647700" y="4700588"/>
            <a:ext cx="3225701" cy="685800"/>
          </a:xfrm>
          <a:prstGeom prst="rect">
            <a:avLst/>
          </a:prstGeom>
          <a:noFill/>
          <a:ln/>
        </p:spPr>
        <p:txBody>
          <a:bodyPr wrap="square" lIns="0" tIns="0" rIns="0" bIns="0" rtlCol="0" anchor="t"/>
          <a:lstStyle/>
          <a:p>
            <a:pPr marL="0" indent="0">
              <a:lnSpc>
                <a:spcPts val="1800"/>
              </a:lnSpc>
              <a:buNone/>
            </a:pPr>
            <a:r>
              <a:rPr lang="en-US" sz="1200" dirty="0">
                <a:solidFill>
                  <a:srgbClr val="374151"/>
                </a:solidFill>
                <a:latin typeface="Raleway" pitchFamily="34" charset="0"/>
                <a:ea typeface="Raleway" pitchFamily="34" charset="-122"/>
                <a:cs typeface="Raleway" pitchFamily="34" charset="-120"/>
              </a:rPr>
              <a:t>Sa jeunesse révolutionnaire et son courage lors de la lutte pour l'indépendance de la Pologne ont jeté les bases de son héritage.</a:t>
            </a:r>
            <a:endParaRPr lang="en-US" sz="1200" dirty="0"/>
          </a:p>
        </p:txBody>
      </p:sp>
      <p:sp>
        <p:nvSpPr>
          <p:cNvPr id="21" name="Text 5"/>
          <p:cNvSpPr/>
          <p:nvPr/>
        </p:nvSpPr>
        <p:spPr>
          <a:xfrm>
            <a:off x="5035451" y="4233863"/>
            <a:ext cx="3166110" cy="266700"/>
          </a:xfrm>
          <a:prstGeom prst="rect">
            <a:avLst/>
          </a:prstGeom>
          <a:noFill/>
          <a:ln/>
        </p:spPr>
        <p:txBody>
          <a:bodyPr wrap="square" lIns="0" tIns="0" rIns="0" bIns="0" rtlCol="0" anchor="t"/>
          <a:lstStyle/>
          <a:p>
            <a:pPr marL="0" indent="0">
              <a:lnSpc>
                <a:spcPts val="2100"/>
              </a:lnSpc>
              <a:buNone/>
            </a:pPr>
            <a:r>
              <a:rPr lang="en-US" sz="1500" b="1" dirty="0">
                <a:solidFill>
                  <a:srgbClr val="1F2937"/>
                </a:solidFill>
                <a:latin typeface="Raleway" pitchFamily="34" charset="0"/>
                <a:ea typeface="Raleway" pitchFamily="34" charset="-122"/>
                <a:cs typeface="Raleway" pitchFamily="34" charset="-120"/>
              </a:rPr>
              <a:t>Une première dame influente</a:t>
            </a:r>
            <a:endParaRPr lang="en-US" sz="1500" dirty="0"/>
          </a:p>
        </p:txBody>
      </p:sp>
      <p:sp>
        <p:nvSpPr>
          <p:cNvPr id="22" name="Text 6"/>
          <p:cNvSpPr/>
          <p:nvPr/>
        </p:nvSpPr>
        <p:spPr>
          <a:xfrm>
            <a:off x="4483001" y="4700588"/>
            <a:ext cx="3225850" cy="685800"/>
          </a:xfrm>
          <a:prstGeom prst="rect">
            <a:avLst/>
          </a:prstGeom>
          <a:noFill/>
          <a:ln/>
        </p:spPr>
        <p:txBody>
          <a:bodyPr wrap="square" lIns="0" tIns="0" rIns="0" bIns="0" rtlCol="0" anchor="t"/>
          <a:lstStyle/>
          <a:p>
            <a:pPr marL="0" indent="0">
              <a:lnSpc>
                <a:spcPts val="1800"/>
              </a:lnSpc>
              <a:buNone/>
            </a:pPr>
            <a:r>
              <a:rPr lang="en-US" sz="1200" dirty="0">
                <a:solidFill>
                  <a:srgbClr val="374151"/>
                </a:solidFill>
                <a:latin typeface="Raleway" pitchFamily="34" charset="0"/>
                <a:ea typeface="Raleway" pitchFamily="34" charset="-122"/>
                <a:cs typeface="Raleway" pitchFamily="34" charset="-120"/>
              </a:rPr>
              <a:t>Au Belvédère, elle a soutenu Józef Piłsudski et a contribué à préserver sa mémoire après sa mort en 1935.</a:t>
            </a:r>
            <a:endParaRPr lang="en-US" sz="1200" dirty="0"/>
          </a:p>
        </p:txBody>
      </p:sp>
      <p:sp>
        <p:nvSpPr>
          <p:cNvPr id="23" name="Text 7"/>
          <p:cNvSpPr/>
          <p:nvPr/>
        </p:nvSpPr>
        <p:spPr>
          <a:xfrm>
            <a:off x="8870454" y="4148137"/>
            <a:ext cx="2673697" cy="533400"/>
          </a:xfrm>
          <a:prstGeom prst="rect">
            <a:avLst/>
          </a:prstGeom>
          <a:noFill/>
          <a:ln/>
        </p:spPr>
        <p:txBody>
          <a:bodyPr wrap="square" lIns="0" tIns="0" rIns="0" bIns="0" rtlCol="0" anchor="t"/>
          <a:lstStyle/>
          <a:p>
            <a:pPr marL="0" indent="0">
              <a:lnSpc>
                <a:spcPts val="2100"/>
              </a:lnSpc>
              <a:buNone/>
            </a:pPr>
            <a:r>
              <a:rPr lang="en-US" sz="1500" b="1" dirty="0">
                <a:solidFill>
                  <a:srgbClr val="1F2937"/>
                </a:solidFill>
                <a:latin typeface="Raleway" pitchFamily="34" charset="0"/>
                <a:ea typeface="Raleway" pitchFamily="34" charset="-122"/>
                <a:cs typeface="Raleway" pitchFamily="34" charset="-120"/>
              </a:rPr>
              <a:t>Une gardienne de la mémoire</a:t>
            </a:r>
            <a:endParaRPr lang="en-US" sz="1500" dirty="0"/>
          </a:p>
        </p:txBody>
      </p:sp>
      <p:sp>
        <p:nvSpPr>
          <p:cNvPr id="24" name="Text 8"/>
          <p:cNvSpPr/>
          <p:nvPr/>
        </p:nvSpPr>
        <p:spPr>
          <a:xfrm>
            <a:off x="8318450" y="4795838"/>
            <a:ext cx="3225701" cy="685800"/>
          </a:xfrm>
          <a:prstGeom prst="rect">
            <a:avLst/>
          </a:prstGeom>
          <a:noFill/>
          <a:ln/>
        </p:spPr>
        <p:txBody>
          <a:bodyPr wrap="square" lIns="0" tIns="0" rIns="0" bIns="0" rtlCol="0" anchor="t"/>
          <a:lstStyle/>
          <a:p>
            <a:pPr marL="0" indent="0">
              <a:lnSpc>
                <a:spcPts val="1800"/>
              </a:lnSpc>
              <a:buNone/>
            </a:pPr>
            <a:r>
              <a:rPr lang="en-US" sz="1200" dirty="0">
                <a:solidFill>
                  <a:srgbClr val="374151"/>
                </a:solidFill>
                <a:latin typeface="Raleway" pitchFamily="34" charset="0"/>
                <a:ea typeface="Raleway" pitchFamily="34" charset="-122"/>
                <a:cs typeface="Raleway" pitchFamily="34" charset="-120"/>
              </a:rPr>
              <a:t>Elle a documenté la contribution des femmes à la lutte pour l'indépendance, établissant des distinctions honorifiques.</a:t>
            </a:r>
            <a:endParaRPr lang="en-US" sz="1200" dirty="0"/>
          </a:p>
        </p:txBody>
      </p:sp>
      <p:sp>
        <p:nvSpPr>
          <p:cNvPr id="25" name="Text 9"/>
          <p:cNvSpPr/>
          <p:nvPr/>
        </p:nvSpPr>
        <p:spPr>
          <a:xfrm>
            <a:off x="-670560" y="6172200"/>
            <a:ext cx="13533120" cy="228600"/>
          </a:xfrm>
          <a:prstGeom prst="rect">
            <a:avLst/>
          </a:prstGeom>
          <a:noFill/>
          <a:ln/>
        </p:spPr>
        <p:txBody>
          <a:bodyPr wrap="square" lIns="0" tIns="0" rIns="0" bIns="0" rtlCol="0" anchor="t"/>
          <a:lstStyle/>
          <a:p>
            <a:pPr marL="0" indent="0" algn="ctr">
              <a:lnSpc>
                <a:spcPts val="1800"/>
              </a:lnSpc>
              <a:buNone/>
            </a:pPr>
            <a:r>
              <a:rPr lang="en-US" sz="1200" i="1" dirty="0">
                <a:solidFill>
                  <a:srgbClr val="374151"/>
                </a:solidFill>
                <a:latin typeface="Raleway" pitchFamily="34" charset="0"/>
                <a:ea typeface="Raleway" pitchFamily="34" charset="-122"/>
                <a:cs typeface="Raleway" pitchFamily="34" charset="-120"/>
              </a:rPr>
              <a:t>« Elle a transcendé les rôles traditionnels de son époque, évoluant de révolutionnaire intrépide à Première Dame et à militante sociale dévouée. »</a:t>
            </a:r>
            <a:endParaRPr lang="en-US" sz="120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380E25-F055-6661-33CA-8A023079F5AA}"/>
            </a:ext>
          </a:extLst>
        </p:cNvPr>
        <p:cNvGrpSpPr/>
        <p:nvPr/>
      </p:nvGrpSpPr>
      <p:grpSpPr>
        <a:xfrm>
          <a:off x="0" y="0"/>
          <a:ext cx="0" cy="0"/>
          <a:chOff x="0" y="0"/>
          <a:chExt cx="0" cy="0"/>
        </a:xfrm>
      </p:grpSpPr>
      <p:pic>
        <p:nvPicPr>
          <p:cNvPr id="2" name="Image 0" descr="preencoded.png">
            <a:extLst>
              <a:ext uri="{FF2B5EF4-FFF2-40B4-BE49-F238E27FC236}">
                <a16:creationId xmlns:a16="http://schemas.microsoft.com/office/drawing/2014/main" id="{6BEAF5E4-3824-0DC2-0D28-E05220D4FCE0}"/>
              </a:ext>
            </a:extLst>
          </p:cNvPr>
          <p:cNvPicPr>
            <a:picLocks noChangeAspect="1"/>
          </p:cNvPicPr>
          <p:nvPr/>
        </p:nvPicPr>
        <p:blipFill>
          <a:blip r:embed="rId3"/>
          <a:stretch>
            <a:fillRect/>
          </a:stretch>
        </p:blipFill>
        <p:spPr>
          <a:xfrm>
            <a:off x="0" y="0"/>
            <a:ext cx="12192000" cy="6858000"/>
          </a:xfrm>
          <a:prstGeom prst="rect">
            <a:avLst/>
          </a:prstGeom>
        </p:spPr>
      </p:pic>
      <p:pic>
        <p:nvPicPr>
          <p:cNvPr id="3" name="Image 1" descr="preencoded.png">
            <a:extLst>
              <a:ext uri="{FF2B5EF4-FFF2-40B4-BE49-F238E27FC236}">
                <a16:creationId xmlns:a16="http://schemas.microsoft.com/office/drawing/2014/main" id="{B344F679-319C-4C67-82CB-BD150E0C482F}"/>
              </a:ext>
            </a:extLst>
          </p:cNvPr>
          <p:cNvPicPr>
            <a:picLocks noChangeAspect="1"/>
          </p:cNvPicPr>
          <p:nvPr/>
        </p:nvPicPr>
        <p:blipFill>
          <a:blip r:embed="rId4"/>
          <a:stretch>
            <a:fillRect/>
          </a:stretch>
        </p:blipFill>
        <p:spPr>
          <a:xfrm>
            <a:off x="0" y="0"/>
            <a:ext cx="12192000" cy="304800"/>
          </a:xfrm>
          <a:prstGeom prst="rect">
            <a:avLst/>
          </a:prstGeom>
        </p:spPr>
      </p:pic>
      <p:pic>
        <p:nvPicPr>
          <p:cNvPr id="4" name="Image 2" descr="https://picture-search.skywork.ai/aippt/image/sheet/724f35f950c97be939d31f224dcc2d5c.jpg">
            <a:extLst>
              <a:ext uri="{FF2B5EF4-FFF2-40B4-BE49-F238E27FC236}">
                <a16:creationId xmlns:a16="http://schemas.microsoft.com/office/drawing/2014/main" id="{07BBAD43-8008-CEC4-F566-FF875648C33E}"/>
              </a:ext>
            </a:extLst>
          </p:cNvPr>
          <p:cNvPicPr>
            <a:picLocks noChangeAspect="1"/>
          </p:cNvPicPr>
          <p:nvPr/>
        </p:nvPicPr>
        <p:blipFill>
          <a:blip r:embed="rId5"/>
          <a:stretch>
            <a:fillRect/>
          </a:stretch>
        </p:blipFill>
        <p:spPr>
          <a:xfrm>
            <a:off x="1024573" y="1557721"/>
            <a:ext cx="2624356" cy="3742559"/>
          </a:xfrm>
          <a:prstGeom prst="rect">
            <a:avLst/>
          </a:prstGeom>
        </p:spPr>
      </p:pic>
      <p:pic>
        <p:nvPicPr>
          <p:cNvPr id="5" name="Image 3" descr="preencoded.png">
            <a:extLst>
              <a:ext uri="{FF2B5EF4-FFF2-40B4-BE49-F238E27FC236}">
                <a16:creationId xmlns:a16="http://schemas.microsoft.com/office/drawing/2014/main" id="{D6F15C26-8B37-90C6-76EB-FEC330FC31D7}"/>
              </a:ext>
            </a:extLst>
          </p:cNvPr>
          <p:cNvPicPr>
            <a:picLocks noChangeAspect="1"/>
          </p:cNvPicPr>
          <p:nvPr/>
        </p:nvPicPr>
        <p:blipFill>
          <a:blip r:embed="rId6"/>
          <a:stretch>
            <a:fillRect/>
          </a:stretch>
        </p:blipFill>
        <p:spPr>
          <a:xfrm>
            <a:off x="4673650" y="2717006"/>
            <a:ext cx="4707434" cy="28575"/>
          </a:xfrm>
          <a:prstGeom prst="rect">
            <a:avLst/>
          </a:prstGeom>
        </p:spPr>
      </p:pic>
      <p:pic>
        <p:nvPicPr>
          <p:cNvPr id="6" name="Image 4" descr="preencoded.png">
            <a:extLst>
              <a:ext uri="{FF2B5EF4-FFF2-40B4-BE49-F238E27FC236}">
                <a16:creationId xmlns:a16="http://schemas.microsoft.com/office/drawing/2014/main" id="{707B40F7-08F9-909E-F520-538EA68DF987}"/>
              </a:ext>
            </a:extLst>
          </p:cNvPr>
          <p:cNvPicPr>
            <a:picLocks noChangeAspect="1"/>
          </p:cNvPicPr>
          <p:nvPr/>
        </p:nvPicPr>
        <p:blipFill>
          <a:blip r:embed="rId4"/>
          <a:stretch>
            <a:fillRect/>
          </a:stretch>
        </p:blipFill>
        <p:spPr>
          <a:xfrm>
            <a:off x="0" y="6553200"/>
            <a:ext cx="12192000" cy="304800"/>
          </a:xfrm>
          <a:prstGeom prst="rect">
            <a:avLst/>
          </a:prstGeom>
        </p:spPr>
      </p:pic>
      <p:sp>
        <p:nvSpPr>
          <p:cNvPr id="7" name="Text 0">
            <a:extLst>
              <a:ext uri="{FF2B5EF4-FFF2-40B4-BE49-F238E27FC236}">
                <a16:creationId xmlns:a16="http://schemas.microsoft.com/office/drawing/2014/main" id="{12AB98EC-F4B2-FF63-091F-0F860AF3F6A1}"/>
              </a:ext>
            </a:extLst>
          </p:cNvPr>
          <p:cNvSpPr/>
          <p:nvPr/>
        </p:nvSpPr>
        <p:spPr>
          <a:xfrm>
            <a:off x="4673650" y="1840706"/>
            <a:ext cx="5463540" cy="571500"/>
          </a:xfrm>
          <a:prstGeom prst="rect">
            <a:avLst/>
          </a:prstGeom>
          <a:noFill/>
          <a:ln/>
        </p:spPr>
        <p:txBody>
          <a:bodyPr wrap="square" lIns="0" tIns="0" rIns="0" bIns="0" rtlCol="0" anchor="t"/>
          <a:lstStyle/>
          <a:p>
            <a:pPr marL="0" indent="0">
              <a:lnSpc>
                <a:spcPts val="4500"/>
              </a:lnSpc>
              <a:buNone/>
            </a:pPr>
            <a:r>
              <a:rPr lang="en-US" sz="3600" b="1" dirty="0">
                <a:solidFill>
                  <a:srgbClr val="7F1D1D"/>
                </a:solidFill>
                <a:latin typeface="Playfair Display" pitchFamily="34" charset="0"/>
                <a:ea typeface="Playfair Display" pitchFamily="34" charset="-122"/>
                <a:cs typeface="Playfair Display" pitchFamily="34" charset="-120"/>
              </a:rPr>
              <a:t>Aleksandra Piłsudska</a:t>
            </a:r>
            <a:endParaRPr lang="en-US" sz="3600" dirty="0"/>
          </a:p>
        </p:txBody>
      </p:sp>
      <p:sp>
        <p:nvSpPr>
          <p:cNvPr id="8" name="Text 1">
            <a:extLst>
              <a:ext uri="{FF2B5EF4-FFF2-40B4-BE49-F238E27FC236}">
                <a16:creationId xmlns:a16="http://schemas.microsoft.com/office/drawing/2014/main" id="{5CB82861-BB88-0BA3-3BC4-B70A32D2BC02}"/>
              </a:ext>
            </a:extLst>
          </p:cNvPr>
          <p:cNvSpPr/>
          <p:nvPr/>
        </p:nvSpPr>
        <p:spPr>
          <a:xfrm>
            <a:off x="4673650" y="2897981"/>
            <a:ext cx="6012180" cy="342900"/>
          </a:xfrm>
          <a:prstGeom prst="rect">
            <a:avLst/>
          </a:prstGeom>
          <a:noFill/>
          <a:ln/>
        </p:spPr>
        <p:txBody>
          <a:bodyPr wrap="square" lIns="0" tIns="0" rIns="0" bIns="0" rtlCol="0" anchor="t"/>
          <a:lstStyle/>
          <a:p>
            <a:pPr marL="0" indent="0">
              <a:lnSpc>
                <a:spcPts val="2700"/>
              </a:lnSpc>
              <a:buNone/>
            </a:pPr>
            <a:r>
              <a:rPr lang="en-US" sz="2250" dirty="0">
                <a:solidFill>
                  <a:srgbClr val="1F2937"/>
                </a:solidFill>
                <a:latin typeface="Raleway" pitchFamily="34" charset="0"/>
                <a:ea typeface="Raleway" pitchFamily="34" charset="-122"/>
                <a:cs typeface="Raleway" pitchFamily="34" charset="-120"/>
              </a:rPr>
              <a:t>Combattante, Première Dame, Patriote</a:t>
            </a:r>
            <a:endParaRPr lang="en-US" sz="2250" dirty="0"/>
          </a:p>
        </p:txBody>
      </p:sp>
      <p:sp>
        <p:nvSpPr>
          <p:cNvPr id="9" name="Text 2">
            <a:extLst>
              <a:ext uri="{FF2B5EF4-FFF2-40B4-BE49-F238E27FC236}">
                <a16:creationId xmlns:a16="http://schemas.microsoft.com/office/drawing/2014/main" id="{212F09A5-3B69-FC60-88BA-ECFE1045D6BB}"/>
              </a:ext>
            </a:extLst>
          </p:cNvPr>
          <p:cNvSpPr/>
          <p:nvPr/>
        </p:nvSpPr>
        <p:spPr>
          <a:xfrm>
            <a:off x="4673650" y="3545681"/>
            <a:ext cx="7061150" cy="557213"/>
          </a:xfrm>
          <a:prstGeom prst="rect">
            <a:avLst/>
          </a:prstGeom>
          <a:noFill/>
          <a:ln/>
        </p:spPr>
        <p:txBody>
          <a:bodyPr wrap="square" lIns="0" tIns="0" rIns="0" bIns="0" rtlCol="0" anchor="t"/>
          <a:lstStyle/>
          <a:p>
            <a:pPr marL="0" indent="0">
              <a:lnSpc>
                <a:spcPts val="2194"/>
              </a:lnSpc>
              <a:buNone/>
            </a:pPr>
            <a:r>
              <a:rPr lang="en-US" sz="1350" dirty="0">
                <a:solidFill>
                  <a:srgbClr val="374151"/>
                </a:solidFill>
                <a:latin typeface="Raleway" pitchFamily="34" charset="0"/>
                <a:ea typeface="Raleway" pitchFamily="34" charset="-122"/>
                <a:cs typeface="Raleway" pitchFamily="34" charset="-120"/>
              </a:rPr>
              <a:t>De la jeune révolutionnaire à la Première Dame de Pologne, Aleksandra Piłsudska a incarné une figure indépendante et influente de l'histoire polonaise du XXe siècle.</a:t>
            </a:r>
            <a:endParaRPr lang="en-US" sz="1350" dirty="0"/>
          </a:p>
        </p:txBody>
      </p:sp>
      <p:sp>
        <p:nvSpPr>
          <p:cNvPr id="10" name="Text 3">
            <a:extLst>
              <a:ext uri="{FF2B5EF4-FFF2-40B4-BE49-F238E27FC236}">
                <a16:creationId xmlns:a16="http://schemas.microsoft.com/office/drawing/2014/main" id="{0773A5F0-1B2E-EEB5-0096-8855BA214A74}"/>
              </a:ext>
            </a:extLst>
          </p:cNvPr>
          <p:cNvSpPr/>
          <p:nvPr/>
        </p:nvSpPr>
        <p:spPr>
          <a:xfrm>
            <a:off x="4673650" y="4788694"/>
            <a:ext cx="2331720" cy="228600"/>
          </a:xfrm>
          <a:prstGeom prst="rect">
            <a:avLst/>
          </a:prstGeom>
          <a:noFill/>
          <a:ln/>
        </p:spPr>
        <p:txBody>
          <a:bodyPr wrap="square" lIns="0" tIns="0" rIns="0" bIns="0" rtlCol="0" anchor="t"/>
          <a:lstStyle/>
          <a:p>
            <a:pPr marL="0" indent="0">
              <a:lnSpc>
                <a:spcPts val="1800"/>
              </a:lnSpc>
              <a:buNone/>
            </a:pPr>
            <a:r>
              <a:rPr lang="en-US" sz="1200" dirty="0">
                <a:solidFill>
                  <a:srgbClr val="4B5563"/>
                </a:solidFill>
                <a:latin typeface="Raleway" pitchFamily="34" charset="0"/>
                <a:ea typeface="Raleway" pitchFamily="34" charset="-122"/>
                <a:cs typeface="Raleway" pitchFamily="34" charset="-120"/>
              </a:rPr>
              <a:t>Présenté le 17 octobre 2025</a:t>
            </a:r>
            <a:endParaRPr lang="en-US" sz="1200" dirty="0"/>
          </a:p>
        </p:txBody>
      </p:sp>
    </p:spTree>
    <p:extLst>
      <p:ext uri="{BB962C8B-B14F-4D97-AF65-F5344CB8AC3E}">
        <p14:creationId xmlns:p14="http://schemas.microsoft.com/office/powerpoint/2010/main" val="24853561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2192000" cy="7077075"/>
          </a:xfrm>
          <a:prstGeom prst="rect">
            <a:avLst/>
          </a:prstGeom>
        </p:spPr>
      </p:pic>
      <p:pic>
        <p:nvPicPr>
          <p:cNvPr id="3" name="Image 1" descr="preencoded.png"/>
          <p:cNvPicPr>
            <a:picLocks noChangeAspect="1"/>
          </p:cNvPicPr>
          <p:nvPr/>
        </p:nvPicPr>
        <p:blipFill>
          <a:blip r:embed="rId4"/>
          <a:stretch>
            <a:fillRect/>
          </a:stretch>
        </p:blipFill>
        <p:spPr>
          <a:xfrm>
            <a:off x="0" y="0"/>
            <a:ext cx="12192000" cy="304800"/>
          </a:xfrm>
          <a:prstGeom prst="rect">
            <a:avLst/>
          </a:prstGeom>
        </p:spPr>
      </p:pic>
      <p:pic>
        <p:nvPicPr>
          <p:cNvPr id="4" name="Image 2" descr="preencoded.png"/>
          <p:cNvPicPr>
            <a:picLocks noChangeAspect="1"/>
          </p:cNvPicPr>
          <p:nvPr/>
        </p:nvPicPr>
        <p:blipFill>
          <a:blip r:embed="rId5"/>
          <a:stretch>
            <a:fillRect/>
          </a:stretch>
        </p:blipFill>
        <p:spPr>
          <a:xfrm>
            <a:off x="457200" y="952500"/>
            <a:ext cx="2819400" cy="28575"/>
          </a:xfrm>
          <a:prstGeom prst="rect">
            <a:avLst/>
          </a:prstGeom>
        </p:spPr>
      </p:pic>
      <p:pic>
        <p:nvPicPr>
          <p:cNvPr id="5" name="Image 3" descr="preencoded.png"/>
          <p:cNvPicPr>
            <a:picLocks noChangeAspect="1"/>
          </p:cNvPicPr>
          <p:nvPr/>
        </p:nvPicPr>
        <p:blipFill>
          <a:blip r:embed="rId6"/>
          <a:stretch>
            <a:fillRect/>
          </a:stretch>
        </p:blipFill>
        <p:spPr>
          <a:xfrm>
            <a:off x="457200" y="1285875"/>
            <a:ext cx="7264450" cy="1943100"/>
          </a:xfrm>
          <a:prstGeom prst="rect">
            <a:avLst/>
          </a:prstGeom>
        </p:spPr>
      </p:pic>
      <p:pic>
        <p:nvPicPr>
          <p:cNvPr id="6" name="Image 4" descr="preencoded.png"/>
          <p:cNvPicPr>
            <a:picLocks noChangeAspect="1"/>
          </p:cNvPicPr>
          <p:nvPr/>
        </p:nvPicPr>
        <p:blipFill>
          <a:blip r:embed="rId7"/>
          <a:stretch>
            <a:fillRect/>
          </a:stretch>
        </p:blipFill>
        <p:spPr>
          <a:xfrm>
            <a:off x="457200" y="3533775"/>
            <a:ext cx="476250" cy="476250"/>
          </a:xfrm>
          <a:prstGeom prst="rect">
            <a:avLst/>
          </a:prstGeom>
        </p:spPr>
      </p:pic>
      <p:pic>
        <p:nvPicPr>
          <p:cNvPr id="7" name="Image 5" descr="preencoded.png"/>
          <p:cNvPicPr>
            <a:picLocks noChangeAspect="1"/>
          </p:cNvPicPr>
          <p:nvPr/>
        </p:nvPicPr>
        <p:blipFill>
          <a:blip r:embed="rId8"/>
          <a:stretch>
            <a:fillRect/>
          </a:stretch>
        </p:blipFill>
        <p:spPr>
          <a:xfrm>
            <a:off x="609600" y="3638550"/>
            <a:ext cx="171450" cy="266700"/>
          </a:xfrm>
          <a:prstGeom prst="rect">
            <a:avLst/>
          </a:prstGeom>
        </p:spPr>
      </p:pic>
      <p:pic>
        <p:nvPicPr>
          <p:cNvPr id="8" name="Image 6" descr="preencoded.png"/>
          <p:cNvPicPr>
            <a:picLocks noChangeAspect="1"/>
          </p:cNvPicPr>
          <p:nvPr/>
        </p:nvPicPr>
        <p:blipFill>
          <a:blip r:embed="rId9"/>
          <a:stretch>
            <a:fillRect/>
          </a:stretch>
        </p:blipFill>
        <p:spPr>
          <a:xfrm>
            <a:off x="457200" y="4791075"/>
            <a:ext cx="476250" cy="476250"/>
          </a:xfrm>
          <a:prstGeom prst="rect">
            <a:avLst/>
          </a:prstGeom>
        </p:spPr>
      </p:pic>
      <p:pic>
        <p:nvPicPr>
          <p:cNvPr id="9" name="Image 7" descr="preencoded.png"/>
          <p:cNvPicPr>
            <a:picLocks noChangeAspect="1"/>
          </p:cNvPicPr>
          <p:nvPr/>
        </p:nvPicPr>
        <p:blipFill>
          <a:blip r:embed="rId10"/>
          <a:stretch>
            <a:fillRect/>
          </a:stretch>
        </p:blipFill>
        <p:spPr>
          <a:xfrm>
            <a:off x="585788" y="4895850"/>
            <a:ext cx="219075" cy="266700"/>
          </a:xfrm>
          <a:prstGeom prst="rect">
            <a:avLst/>
          </a:prstGeom>
        </p:spPr>
      </p:pic>
      <p:pic>
        <p:nvPicPr>
          <p:cNvPr id="10" name="Image 8" descr="preencoded.png"/>
          <p:cNvPicPr>
            <a:picLocks noChangeAspect="1"/>
          </p:cNvPicPr>
          <p:nvPr/>
        </p:nvPicPr>
        <p:blipFill>
          <a:blip r:embed="rId11"/>
          <a:stretch>
            <a:fillRect/>
          </a:stretch>
        </p:blipFill>
        <p:spPr>
          <a:xfrm>
            <a:off x="457200" y="5819775"/>
            <a:ext cx="476250" cy="476250"/>
          </a:xfrm>
          <a:prstGeom prst="rect">
            <a:avLst/>
          </a:prstGeom>
        </p:spPr>
      </p:pic>
      <p:pic>
        <p:nvPicPr>
          <p:cNvPr id="11" name="Image 9" descr="preencoded.png"/>
          <p:cNvPicPr>
            <a:picLocks noChangeAspect="1"/>
          </p:cNvPicPr>
          <p:nvPr/>
        </p:nvPicPr>
        <p:blipFill>
          <a:blip r:embed="rId12"/>
          <a:stretch>
            <a:fillRect/>
          </a:stretch>
        </p:blipFill>
        <p:spPr>
          <a:xfrm>
            <a:off x="585788" y="5924550"/>
            <a:ext cx="219075" cy="266700"/>
          </a:xfrm>
          <a:prstGeom prst="rect">
            <a:avLst/>
          </a:prstGeom>
        </p:spPr>
      </p:pic>
      <p:pic>
        <p:nvPicPr>
          <p:cNvPr id="12" name="Image 10" descr="preencoded.png"/>
          <p:cNvPicPr>
            <a:picLocks noChangeAspect="1"/>
          </p:cNvPicPr>
          <p:nvPr/>
        </p:nvPicPr>
        <p:blipFill>
          <a:blip r:embed="rId13"/>
          <a:stretch>
            <a:fillRect/>
          </a:stretch>
        </p:blipFill>
        <p:spPr>
          <a:xfrm>
            <a:off x="8102650" y="2714625"/>
            <a:ext cx="3632150" cy="2476500"/>
          </a:xfrm>
          <a:prstGeom prst="rect">
            <a:avLst/>
          </a:prstGeom>
        </p:spPr>
      </p:pic>
      <p:pic>
        <p:nvPicPr>
          <p:cNvPr id="13" name="Image 11" descr="preencoded.png"/>
          <p:cNvPicPr>
            <a:picLocks noChangeAspect="1"/>
          </p:cNvPicPr>
          <p:nvPr/>
        </p:nvPicPr>
        <p:blipFill>
          <a:blip r:embed="rId14"/>
          <a:stretch>
            <a:fillRect/>
          </a:stretch>
        </p:blipFill>
        <p:spPr>
          <a:xfrm>
            <a:off x="8331250" y="2943225"/>
            <a:ext cx="257175" cy="342900"/>
          </a:xfrm>
          <a:prstGeom prst="rect">
            <a:avLst/>
          </a:prstGeom>
        </p:spPr>
      </p:pic>
      <p:pic>
        <p:nvPicPr>
          <p:cNvPr id="14" name="Image 12" descr="preencoded.png"/>
          <p:cNvPicPr>
            <a:picLocks noChangeAspect="1"/>
          </p:cNvPicPr>
          <p:nvPr/>
        </p:nvPicPr>
        <p:blipFill>
          <a:blip r:embed="rId15"/>
          <a:stretch>
            <a:fillRect/>
          </a:stretch>
        </p:blipFill>
        <p:spPr>
          <a:xfrm>
            <a:off x="11296650" y="4657725"/>
            <a:ext cx="209550" cy="304800"/>
          </a:xfrm>
          <a:prstGeom prst="rect">
            <a:avLst/>
          </a:prstGeom>
        </p:spPr>
      </p:pic>
      <p:pic>
        <p:nvPicPr>
          <p:cNvPr id="15" name="Image 13" descr="preencoded.png"/>
          <p:cNvPicPr>
            <a:picLocks noChangeAspect="1"/>
          </p:cNvPicPr>
          <p:nvPr/>
        </p:nvPicPr>
        <p:blipFill>
          <a:blip r:embed="rId16"/>
          <a:stretch>
            <a:fillRect/>
          </a:stretch>
        </p:blipFill>
        <p:spPr>
          <a:xfrm>
            <a:off x="0" y="6772275"/>
            <a:ext cx="12192000" cy="304800"/>
          </a:xfrm>
          <a:prstGeom prst="rect">
            <a:avLst/>
          </a:prstGeom>
        </p:spPr>
      </p:pic>
      <p:sp>
        <p:nvSpPr>
          <p:cNvPr id="16" name="Text 0"/>
          <p:cNvSpPr/>
          <p:nvPr/>
        </p:nvSpPr>
        <p:spPr>
          <a:xfrm>
            <a:off x="457200" y="457200"/>
            <a:ext cx="11277600" cy="381000"/>
          </a:xfrm>
          <a:prstGeom prst="rect">
            <a:avLst/>
          </a:prstGeom>
          <a:noFill/>
          <a:ln/>
        </p:spPr>
        <p:txBody>
          <a:bodyPr wrap="square" lIns="0" tIns="0" rIns="0" bIns="0" rtlCol="0" anchor="t"/>
          <a:lstStyle/>
          <a:p>
            <a:pPr marL="0" indent="0">
              <a:lnSpc>
                <a:spcPts val="3000"/>
              </a:lnSpc>
              <a:buNone/>
            </a:pPr>
            <a:r>
              <a:rPr lang="en-US" sz="2700" b="1" dirty="0">
                <a:solidFill>
                  <a:srgbClr val="7F1D1D"/>
                </a:solidFill>
                <a:latin typeface="Playfair Display" pitchFamily="34" charset="0"/>
                <a:ea typeface="Playfair Display" pitchFamily="34" charset="-122"/>
                <a:cs typeface="Playfair Display" pitchFamily="34" charset="-120"/>
              </a:rPr>
              <a:t>Introduction</a:t>
            </a:r>
            <a:endParaRPr lang="en-US" sz="2700" dirty="0"/>
          </a:p>
        </p:txBody>
      </p:sp>
      <p:sp>
        <p:nvSpPr>
          <p:cNvPr id="17" name="Text 1"/>
          <p:cNvSpPr/>
          <p:nvPr/>
        </p:nvSpPr>
        <p:spPr>
          <a:xfrm>
            <a:off x="685800" y="1514475"/>
            <a:ext cx="6807250" cy="1333500"/>
          </a:xfrm>
          <a:prstGeom prst="rect">
            <a:avLst/>
          </a:prstGeom>
          <a:noFill/>
          <a:ln/>
        </p:spPr>
        <p:txBody>
          <a:bodyPr wrap="square" lIns="0" tIns="0" rIns="0" bIns="0" rtlCol="0" anchor="t"/>
          <a:lstStyle/>
          <a:p>
            <a:pPr marL="0" indent="0">
              <a:lnSpc>
                <a:spcPts val="2100"/>
              </a:lnSpc>
              <a:buNone/>
            </a:pPr>
            <a:r>
              <a:rPr lang="en-US" sz="1500" dirty="0">
                <a:solidFill>
                  <a:srgbClr val="1F2937"/>
                </a:solidFill>
                <a:latin typeface="Raleway" pitchFamily="34" charset="0"/>
                <a:ea typeface="Raleway" pitchFamily="34" charset="-122"/>
                <a:cs typeface="Raleway" pitchFamily="34" charset="-120"/>
              </a:rPr>
              <a:t>Aleksandra Piłsudska, née Szczerbińska (1882-1963), fut bien plus qu'une simple épouse du Maréchal Józef Piłsudski. Elle incarna une figure indépendante et influente de l'histoire polonaise, une femme dont la vie fut intrinsèquement liée à la lutte pour l'indépendance de la Pologne et à son développement.</a:t>
            </a:r>
            <a:endParaRPr lang="en-US" sz="1500" dirty="0"/>
          </a:p>
        </p:txBody>
      </p:sp>
      <p:sp>
        <p:nvSpPr>
          <p:cNvPr id="18" name="Text 2"/>
          <p:cNvSpPr/>
          <p:nvPr/>
        </p:nvSpPr>
        <p:spPr>
          <a:xfrm>
            <a:off x="1085850" y="3533775"/>
            <a:ext cx="6635800" cy="266700"/>
          </a:xfrm>
          <a:prstGeom prst="rect">
            <a:avLst/>
          </a:prstGeom>
          <a:noFill/>
          <a:ln/>
        </p:spPr>
        <p:txBody>
          <a:bodyPr wrap="square" lIns="0" tIns="0" rIns="0" bIns="0" rtlCol="0" anchor="t"/>
          <a:lstStyle/>
          <a:p>
            <a:pPr marL="0" indent="0">
              <a:lnSpc>
                <a:spcPts val="2100"/>
              </a:lnSpc>
              <a:buNone/>
            </a:pPr>
            <a:r>
              <a:rPr lang="en-US" sz="1500" b="1" dirty="0">
                <a:solidFill>
                  <a:srgbClr val="1F2937"/>
                </a:solidFill>
                <a:latin typeface="Raleway" pitchFamily="34" charset="0"/>
                <a:ea typeface="Raleway" pitchFamily="34" charset="-122"/>
                <a:cs typeface="Raleway" pitchFamily="34" charset="-120"/>
              </a:rPr>
              <a:t>Une combatante courageuse</a:t>
            </a:r>
            <a:endParaRPr lang="en-US" sz="1500" dirty="0"/>
          </a:p>
        </p:txBody>
      </p:sp>
      <p:sp>
        <p:nvSpPr>
          <p:cNvPr id="19" name="Text 3"/>
          <p:cNvSpPr/>
          <p:nvPr/>
        </p:nvSpPr>
        <p:spPr>
          <a:xfrm>
            <a:off x="1085850" y="3876675"/>
            <a:ext cx="6635800" cy="685800"/>
          </a:xfrm>
          <a:prstGeom prst="rect">
            <a:avLst/>
          </a:prstGeom>
          <a:noFill/>
          <a:ln/>
        </p:spPr>
        <p:txBody>
          <a:bodyPr wrap="square" lIns="0" tIns="0" rIns="0" bIns="0" rtlCol="0" anchor="t"/>
          <a:lstStyle/>
          <a:p>
            <a:pPr marL="0" indent="0">
              <a:lnSpc>
                <a:spcPts val="1800"/>
              </a:lnSpc>
              <a:buNone/>
            </a:pPr>
            <a:r>
              <a:rPr lang="en-US" sz="1200" dirty="0">
                <a:solidFill>
                  <a:srgbClr val="374151"/>
                </a:solidFill>
                <a:latin typeface="Raleway" pitchFamily="34" charset="0"/>
                <a:ea typeface="Raleway" pitchFamily="34" charset="-122"/>
                <a:cs typeface="Raleway" pitchFamily="34" charset="-120"/>
              </a:rPr>
              <a:t>Elle participa activement à la lutte pour l'indépendance de la Pologne, rejoignant le Parti Socialiste Polonais en 1904 et participant à des actions armées dans le cadre de l'Organisation de Combat.</a:t>
            </a:r>
            <a:endParaRPr lang="en-US" sz="1200" dirty="0"/>
          </a:p>
        </p:txBody>
      </p:sp>
      <p:sp>
        <p:nvSpPr>
          <p:cNvPr id="20" name="Text 4"/>
          <p:cNvSpPr/>
          <p:nvPr/>
        </p:nvSpPr>
        <p:spPr>
          <a:xfrm>
            <a:off x="1085850" y="4791075"/>
            <a:ext cx="6635800" cy="266700"/>
          </a:xfrm>
          <a:prstGeom prst="rect">
            <a:avLst/>
          </a:prstGeom>
          <a:noFill/>
          <a:ln/>
        </p:spPr>
        <p:txBody>
          <a:bodyPr wrap="square" lIns="0" tIns="0" rIns="0" bIns="0" rtlCol="0" anchor="t"/>
          <a:lstStyle/>
          <a:p>
            <a:pPr marL="0" indent="0">
              <a:lnSpc>
                <a:spcPts val="2100"/>
              </a:lnSpc>
              <a:buNone/>
            </a:pPr>
            <a:r>
              <a:rPr lang="en-US" sz="1500" b="1" dirty="0">
                <a:solidFill>
                  <a:srgbClr val="1F2937"/>
                </a:solidFill>
                <a:latin typeface="Raleway" pitchFamily="34" charset="0"/>
                <a:ea typeface="Raleway" pitchFamily="34" charset="-122"/>
                <a:cs typeface="Raleway" pitchFamily="34" charset="-120"/>
              </a:rPr>
              <a:t>Première Dame de Pologne</a:t>
            </a:r>
            <a:endParaRPr lang="en-US" sz="1500" dirty="0"/>
          </a:p>
        </p:txBody>
      </p:sp>
      <p:sp>
        <p:nvSpPr>
          <p:cNvPr id="21" name="Text 5"/>
          <p:cNvSpPr/>
          <p:nvPr/>
        </p:nvSpPr>
        <p:spPr>
          <a:xfrm>
            <a:off x="1085850" y="5133975"/>
            <a:ext cx="6635800" cy="457200"/>
          </a:xfrm>
          <a:prstGeom prst="rect">
            <a:avLst/>
          </a:prstGeom>
          <a:noFill/>
          <a:ln/>
        </p:spPr>
        <p:txBody>
          <a:bodyPr wrap="square" lIns="0" tIns="0" rIns="0" bIns="0" rtlCol="0" anchor="t"/>
          <a:lstStyle/>
          <a:p>
            <a:pPr marL="0" indent="0">
              <a:lnSpc>
                <a:spcPts val="1800"/>
              </a:lnSpc>
              <a:buNone/>
            </a:pPr>
            <a:r>
              <a:rPr lang="en-US" sz="1200" dirty="0">
                <a:solidFill>
                  <a:srgbClr val="374151"/>
                </a:solidFill>
                <a:latin typeface="Raleway" pitchFamily="34" charset="0"/>
                <a:ea typeface="Raleway" pitchFamily="34" charset="-122"/>
                <a:cs typeface="Raleway" pitchFamily="34" charset="-120"/>
              </a:rPr>
              <a:t>Après le coup d'État de mai 1926, elle assuma le rôle de Première Dame au Belvédère, soutenant Józef Piłsudski dans ses travaux intellectuels et mémoriels.</a:t>
            </a:r>
            <a:endParaRPr lang="en-US" sz="1200" dirty="0"/>
          </a:p>
        </p:txBody>
      </p:sp>
      <p:sp>
        <p:nvSpPr>
          <p:cNvPr id="22" name="Text 6"/>
          <p:cNvSpPr/>
          <p:nvPr/>
        </p:nvSpPr>
        <p:spPr>
          <a:xfrm>
            <a:off x="1085850" y="5819775"/>
            <a:ext cx="6635800" cy="266700"/>
          </a:xfrm>
          <a:prstGeom prst="rect">
            <a:avLst/>
          </a:prstGeom>
          <a:noFill/>
          <a:ln/>
        </p:spPr>
        <p:txBody>
          <a:bodyPr wrap="square" lIns="0" tIns="0" rIns="0" bIns="0" rtlCol="0" anchor="t"/>
          <a:lstStyle/>
          <a:p>
            <a:pPr marL="0" indent="0">
              <a:lnSpc>
                <a:spcPts val="2100"/>
              </a:lnSpc>
              <a:buNone/>
            </a:pPr>
            <a:r>
              <a:rPr lang="en-US" sz="1500" b="1" dirty="0">
                <a:solidFill>
                  <a:srgbClr val="1F2937"/>
                </a:solidFill>
                <a:latin typeface="Raleway" pitchFamily="34" charset="0"/>
                <a:ea typeface="Raleway" pitchFamily="34" charset="-122"/>
                <a:cs typeface="Raleway" pitchFamily="34" charset="-120"/>
              </a:rPr>
              <a:t>Gardienne de la mémoire</a:t>
            </a:r>
            <a:endParaRPr lang="en-US" sz="1500" dirty="0"/>
          </a:p>
        </p:txBody>
      </p:sp>
      <p:sp>
        <p:nvSpPr>
          <p:cNvPr id="23" name="Text 7"/>
          <p:cNvSpPr/>
          <p:nvPr/>
        </p:nvSpPr>
        <p:spPr>
          <a:xfrm>
            <a:off x="1085850" y="6162675"/>
            <a:ext cx="6635800" cy="457200"/>
          </a:xfrm>
          <a:prstGeom prst="rect">
            <a:avLst/>
          </a:prstGeom>
          <a:noFill/>
          <a:ln/>
        </p:spPr>
        <p:txBody>
          <a:bodyPr wrap="square" lIns="0" tIns="0" rIns="0" bIns="0" rtlCol="0" anchor="t"/>
          <a:lstStyle/>
          <a:p>
            <a:pPr marL="0" indent="0">
              <a:lnSpc>
                <a:spcPts val="1800"/>
              </a:lnSpc>
              <a:buNone/>
            </a:pPr>
            <a:r>
              <a:rPr lang="en-US" sz="1200" dirty="0">
                <a:solidFill>
                  <a:srgbClr val="374151"/>
                </a:solidFill>
                <a:latin typeface="Raleway" pitchFamily="34" charset="0"/>
                <a:ea typeface="Raleway" pitchFamily="34" charset="-122"/>
                <a:cs typeface="Raleway" pitchFamily="34" charset="-120"/>
              </a:rPr>
              <a:t>Après le décès de son mari en 1935, elle consacra sa vie à préserver sa mémoire et celle des femmes qui avaient combattu pour l'indépendance polonaise.</a:t>
            </a:r>
            <a:endParaRPr lang="en-US" sz="1200" dirty="0"/>
          </a:p>
        </p:txBody>
      </p:sp>
      <p:sp>
        <p:nvSpPr>
          <p:cNvPr id="24" name="Text 8"/>
          <p:cNvSpPr/>
          <p:nvPr/>
        </p:nvSpPr>
        <p:spPr>
          <a:xfrm>
            <a:off x="8331250" y="3438525"/>
            <a:ext cx="3174950" cy="1066800"/>
          </a:xfrm>
          <a:prstGeom prst="rect">
            <a:avLst/>
          </a:prstGeom>
          <a:noFill/>
          <a:ln/>
        </p:spPr>
        <p:txBody>
          <a:bodyPr wrap="square" lIns="0" tIns="0" rIns="0" bIns="0" rtlCol="0" anchor="t"/>
          <a:lstStyle/>
          <a:p>
            <a:pPr marL="0" indent="0">
              <a:lnSpc>
                <a:spcPts val="2100"/>
              </a:lnSpc>
              <a:buNone/>
            </a:pPr>
            <a:r>
              <a:rPr lang="en-US" sz="1350" i="1" dirty="0">
                <a:solidFill>
                  <a:srgbClr val="374151"/>
                </a:solidFill>
                <a:latin typeface="Raleway" pitchFamily="34" charset="0"/>
                <a:ea typeface="Raleway" pitchFamily="34" charset="-122"/>
                <a:cs typeface="Raleway" pitchFamily="34" charset="-120"/>
              </a:rPr>
              <a:t>"Elle a transcender les rôles traditionnels de son époque, laissant une empreinte indélébile sur l'histoire de sa patrie."</a:t>
            </a:r>
            <a:endParaRPr lang="en-US" sz="135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2192000" cy="6858000"/>
          </a:xfrm>
          <a:prstGeom prst="rect">
            <a:avLst/>
          </a:prstGeom>
        </p:spPr>
      </p:pic>
      <p:pic>
        <p:nvPicPr>
          <p:cNvPr id="3" name="Image 1" descr="preencoded.png"/>
          <p:cNvPicPr>
            <a:picLocks noChangeAspect="1"/>
          </p:cNvPicPr>
          <p:nvPr/>
        </p:nvPicPr>
        <p:blipFill>
          <a:blip r:embed="rId4"/>
          <a:stretch>
            <a:fillRect/>
          </a:stretch>
        </p:blipFill>
        <p:spPr>
          <a:xfrm>
            <a:off x="0" y="0"/>
            <a:ext cx="12192000" cy="304800"/>
          </a:xfrm>
          <a:prstGeom prst="rect">
            <a:avLst/>
          </a:prstGeom>
        </p:spPr>
      </p:pic>
      <p:pic>
        <p:nvPicPr>
          <p:cNvPr id="4" name="Image 2" descr="preencoded.png"/>
          <p:cNvPicPr>
            <a:picLocks noChangeAspect="1"/>
          </p:cNvPicPr>
          <p:nvPr/>
        </p:nvPicPr>
        <p:blipFill>
          <a:blip r:embed="rId5"/>
          <a:stretch>
            <a:fillRect/>
          </a:stretch>
        </p:blipFill>
        <p:spPr>
          <a:xfrm>
            <a:off x="457200" y="952500"/>
            <a:ext cx="2819400" cy="28575"/>
          </a:xfrm>
          <a:prstGeom prst="rect">
            <a:avLst/>
          </a:prstGeom>
        </p:spPr>
      </p:pic>
      <p:pic>
        <p:nvPicPr>
          <p:cNvPr id="5" name="Image 3" descr="preencoded.png"/>
          <p:cNvPicPr>
            <a:picLocks noChangeAspect="1"/>
          </p:cNvPicPr>
          <p:nvPr/>
        </p:nvPicPr>
        <p:blipFill>
          <a:blip r:embed="rId6"/>
          <a:stretch>
            <a:fillRect/>
          </a:stretch>
        </p:blipFill>
        <p:spPr>
          <a:xfrm>
            <a:off x="457200" y="1285875"/>
            <a:ext cx="5486400" cy="3124200"/>
          </a:xfrm>
          <a:prstGeom prst="rect">
            <a:avLst/>
          </a:prstGeom>
        </p:spPr>
      </p:pic>
      <p:pic>
        <p:nvPicPr>
          <p:cNvPr id="6" name="Image 4" descr="preencoded.png"/>
          <p:cNvPicPr>
            <a:picLocks noChangeAspect="1"/>
          </p:cNvPicPr>
          <p:nvPr/>
        </p:nvPicPr>
        <p:blipFill>
          <a:blip r:embed="rId7"/>
          <a:stretch>
            <a:fillRect/>
          </a:stretch>
        </p:blipFill>
        <p:spPr>
          <a:xfrm>
            <a:off x="685800" y="1514475"/>
            <a:ext cx="381000" cy="381000"/>
          </a:xfrm>
          <a:prstGeom prst="rect">
            <a:avLst/>
          </a:prstGeom>
        </p:spPr>
      </p:pic>
      <p:pic>
        <p:nvPicPr>
          <p:cNvPr id="7" name="Image 5" descr="preencoded.png"/>
          <p:cNvPicPr>
            <a:picLocks noChangeAspect="1"/>
          </p:cNvPicPr>
          <p:nvPr/>
        </p:nvPicPr>
        <p:blipFill>
          <a:blip r:embed="rId8"/>
          <a:stretch>
            <a:fillRect/>
          </a:stretch>
        </p:blipFill>
        <p:spPr>
          <a:xfrm>
            <a:off x="781050" y="1571625"/>
            <a:ext cx="190500" cy="266700"/>
          </a:xfrm>
          <a:prstGeom prst="rect">
            <a:avLst/>
          </a:prstGeom>
        </p:spPr>
      </p:pic>
      <p:pic>
        <p:nvPicPr>
          <p:cNvPr id="8" name="Image 6" descr="preencoded.png"/>
          <p:cNvPicPr>
            <a:picLocks noChangeAspect="1"/>
          </p:cNvPicPr>
          <p:nvPr/>
        </p:nvPicPr>
        <p:blipFill>
          <a:blip r:embed="rId9"/>
          <a:stretch>
            <a:fillRect/>
          </a:stretch>
        </p:blipFill>
        <p:spPr>
          <a:xfrm>
            <a:off x="457200" y="4638675"/>
            <a:ext cx="5486400" cy="762000"/>
          </a:xfrm>
          <a:prstGeom prst="rect">
            <a:avLst/>
          </a:prstGeom>
        </p:spPr>
      </p:pic>
      <p:pic>
        <p:nvPicPr>
          <p:cNvPr id="9" name="Image 7" descr="preencoded.png"/>
          <p:cNvPicPr>
            <a:picLocks noChangeAspect="1"/>
          </p:cNvPicPr>
          <p:nvPr/>
        </p:nvPicPr>
        <p:blipFill>
          <a:blip r:embed="rId10"/>
          <a:stretch>
            <a:fillRect/>
          </a:stretch>
        </p:blipFill>
        <p:spPr>
          <a:xfrm>
            <a:off x="609600" y="4829175"/>
            <a:ext cx="251817" cy="381000"/>
          </a:xfrm>
          <a:prstGeom prst="rect">
            <a:avLst/>
          </a:prstGeom>
        </p:spPr>
      </p:pic>
      <p:pic>
        <p:nvPicPr>
          <p:cNvPr id="10" name="Image 8" descr="preencoded.png"/>
          <p:cNvPicPr>
            <a:picLocks noChangeAspect="1"/>
          </p:cNvPicPr>
          <p:nvPr/>
        </p:nvPicPr>
        <p:blipFill>
          <a:blip r:embed="rId11"/>
          <a:stretch>
            <a:fillRect/>
          </a:stretch>
        </p:blipFill>
        <p:spPr>
          <a:xfrm>
            <a:off x="659309" y="4886325"/>
            <a:ext cx="152400" cy="266700"/>
          </a:xfrm>
          <a:prstGeom prst="rect">
            <a:avLst/>
          </a:prstGeom>
        </p:spPr>
      </p:pic>
      <p:pic>
        <p:nvPicPr>
          <p:cNvPr id="11" name="Image 9" descr="preencoded.png"/>
          <p:cNvPicPr>
            <a:picLocks noChangeAspect="1"/>
          </p:cNvPicPr>
          <p:nvPr/>
        </p:nvPicPr>
        <p:blipFill>
          <a:blip r:embed="rId12"/>
          <a:stretch>
            <a:fillRect/>
          </a:stretch>
        </p:blipFill>
        <p:spPr>
          <a:xfrm>
            <a:off x="6248400" y="1285875"/>
            <a:ext cx="5486400" cy="4724400"/>
          </a:xfrm>
          <a:prstGeom prst="rect">
            <a:avLst/>
          </a:prstGeom>
        </p:spPr>
      </p:pic>
      <p:pic>
        <p:nvPicPr>
          <p:cNvPr id="12" name="Image 10" descr="preencoded.png"/>
          <p:cNvPicPr>
            <a:picLocks noChangeAspect="1"/>
          </p:cNvPicPr>
          <p:nvPr/>
        </p:nvPicPr>
        <p:blipFill>
          <a:blip r:embed="rId13"/>
          <a:stretch>
            <a:fillRect/>
          </a:stretch>
        </p:blipFill>
        <p:spPr>
          <a:xfrm>
            <a:off x="6477000" y="1514475"/>
            <a:ext cx="381000" cy="381000"/>
          </a:xfrm>
          <a:prstGeom prst="rect">
            <a:avLst/>
          </a:prstGeom>
        </p:spPr>
      </p:pic>
      <p:pic>
        <p:nvPicPr>
          <p:cNvPr id="13" name="Image 11" descr="preencoded.png"/>
          <p:cNvPicPr>
            <a:picLocks noChangeAspect="1"/>
          </p:cNvPicPr>
          <p:nvPr/>
        </p:nvPicPr>
        <p:blipFill>
          <a:blip r:embed="rId14"/>
          <a:stretch>
            <a:fillRect/>
          </a:stretch>
        </p:blipFill>
        <p:spPr>
          <a:xfrm>
            <a:off x="6591300" y="1571625"/>
            <a:ext cx="152400" cy="266700"/>
          </a:xfrm>
          <a:prstGeom prst="rect">
            <a:avLst/>
          </a:prstGeom>
        </p:spPr>
      </p:pic>
      <p:pic>
        <p:nvPicPr>
          <p:cNvPr id="14" name="Image 12" descr="preencoded.png"/>
          <p:cNvPicPr>
            <a:picLocks noChangeAspect="1"/>
          </p:cNvPicPr>
          <p:nvPr/>
        </p:nvPicPr>
        <p:blipFill>
          <a:blip r:embed="rId4"/>
          <a:stretch>
            <a:fillRect/>
          </a:stretch>
        </p:blipFill>
        <p:spPr>
          <a:xfrm>
            <a:off x="0" y="6553200"/>
            <a:ext cx="12192000" cy="304800"/>
          </a:xfrm>
          <a:prstGeom prst="rect">
            <a:avLst/>
          </a:prstGeom>
        </p:spPr>
      </p:pic>
      <p:sp>
        <p:nvSpPr>
          <p:cNvPr id="15" name="Text 0"/>
          <p:cNvSpPr/>
          <p:nvPr/>
        </p:nvSpPr>
        <p:spPr>
          <a:xfrm>
            <a:off x="457200" y="457200"/>
            <a:ext cx="11277600" cy="381000"/>
          </a:xfrm>
          <a:prstGeom prst="rect">
            <a:avLst/>
          </a:prstGeom>
          <a:noFill/>
          <a:ln/>
        </p:spPr>
        <p:txBody>
          <a:bodyPr wrap="square" lIns="0" tIns="0" rIns="0" bIns="0" rtlCol="0" anchor="t"/>
          <a:lstStyle/>
          <a:p>
            <a:pPr marL="0" indent="0">
              <a:lnSpc>
                <a:spcPts val="3000"/>
              </a:lnSpc>
              <a:buNone/>
            </a:pPr>
            <a:r>
              <a:rPr lang="en-US" sz="2700" b="1" dirty="0">
                <a:solidFill>
                  <a:srgbClr val="7F1D1D"/>
                </a:solidFill>
                <a:latin typeface="Playfair Display" pitchFamily="34" charset="0"/>
                <a:ea typeface="Playfair Display" pitchFamily="34" charset="-122"/>
                <a:cs typeface="Playfair Display" pitchFamily="34" charset="-120"/>
              </a:rPr>
              <a:t>Jeunesse et Formation</a:t>
            </a:r>
            <a:endParaRPr lang="en-US" sz="2700" dirty="0"/>
          </a:p>
        </p:txBody>
      </p:sp>
      <p:sp>
        <p:nvSpPr>
          <p:cNvPr id="16" name="Text 1"/>
          <p:cNvSpPr/>
          <p:nvPr/>
        </p:nvSpPr>
        <p:spPr>
          <a:xfrm>
            <a:off x="1181100" y="1552575"/>
            <a:ext cx="2377440" cy="304800"/>
          </a:xfrm>
          <a:prstGeom prst="rect">
            <a:avLst/>
          </a:prstGeom>
          <a:noFill/>
          <a:ln/>
        </p:spPr>
        <p:txBody>
          <a:bodyPr wrap="square" lIns="0" tIns="0" rIns="0" bIns="0" rtlCol="0" anchor="t"/>
          <a:lstStyle/>
          <a:p>
            <a:pPr marL="0" indent="0">
              <a:lnSpc>
                <a:spcPts val="2400"/>
              </a:lnSpc>
              <a:buNone/>
            </a:pPr>
            <a:r>
              <a:rPr lang="en-US" sz="1800" b="1" dirty="0">
                <a:solidFill>
                  <a:srgbClr val="1F2937"/>
                </a:solidFill>
                <a:latin typeface="Raleway" pitchFamily="34" charset="0"/>
                <a:ea typeface="Raleway" pitchFamily="34" charset="-122"/>
                <a:cs typeface="Raleway" pitchFamily="34" charset="-120"/>
              </a:rPr>
              <a:t>Origines familiales</a:t>
            </a:r>
            <a:endParaRPr lang="en-US" sz="1800" dirty="0"/>
          </a:p>
        </p:txBody>
      </p:sp>
      <p:sp>
        <p:nvSpPr>
          <p:cNvPr id="17" name="Text 2"/>
          <p:cNvSpPr/>
          <p:nvPr/>
        </p:nvSpPr>
        <p:spPr>
          <a:xfrm>
            <a:off x="685800" y="2047875"/>
            <a:ext cx="5029200" cy="457200"/>
          </a:xfrm>
          <a:prstGeom prst="rect">
            <a:avLst/>
          </a:prstGeom>
          <a:noFill/>
          <a:ln/>
        </p:spPr>
        <p:txBody>
          <a:bodyPr wrap="square" lIns="0" tIns="0" rIns="0" bIns="0" rtlCol="0" anchor="t"/>
          <a:lstStyle/>
          <a:p>
            <a:pPr marL="0" indent="0">
              <a:lnSpc>
                <a:spcPts val="1800"/>
              </a:lnSpc>
              <a:buNone/>
            </a:pPr>
            <a:r>
              <a:rPr lang="en-US" sz="1200" b="1" dirty="0">
                <a:solidFill>
                  <a:srgbClr val="374151"/>
                </a:solidFill>
                <a:latin typeface="Raleway" pitchFamily="34" charset="0"/>
                <a:ea typeface="Raleway" pitchFamily="34" charset="-122"/>
                <a:cs typeface="Raleway" pitchFamily="34" charset="-120"/>
              </a:rPr>
              <a:t>Naissance</a:t>
            </a:r>
            <a:r>
              <a:rPr lang="en-US" sz="1200" dirty="0">
                <a:solidFill>
                  <a:srgbClr val="374151"/>
                </a:solidFill>
                <a:latin typeface="Raleway" pitchFamily="34" charset="0"/>
                <a:ea typeface="Raleway" pitchFamily="34" charset="-122"/>
                <a:cs typeface="Raleway" pitchFamily="34" charset="-120"/>
              </a:rPr>
              <a:t> : Le 12 décembre 1882 à Suwałki, ville située dans la partie de la Pologne sous domination russe.</a:t>
            </a:r>
            <a:endParaRPr lang="en-US" sz="1200" dirty="0"/>
          </a:p>
        </p:txBody>
      </p:sp>
      <p:sp>
        <p:nvSpPr>
          <p:cNvPr id="18" name="Text 3"/>
          <p:cNvSpPr/>
          <p:nvPr/>
        </p:nvSpPr>
        <p:spPr>
          <a:xfrm>
            <a:off x="685800" y="2657475"/>
            <a:ext cx="5029200" cy="685800"/>
          </a:xfrm>
          <a:prstGeom prst="rect">
            <a:avLst/>
          </a:prstGeom>
          <a:noFill/>
          <a:ln/>
        </p:spPr>
        <p:txBody>
          <a:bodyPr wrap="square" lIns="0" tIns="0" rIns="0" bIns="0" rtlCol="0" anchor="t"/>
          <a:lstStyle/>
          <a:p>
            <a:pPr marL="0" indent="0">
              <a:lnSpc>
                <a:spcPts val="1800"/>
              </a:lnSpc>
              <a:buNone/>
            </a:pPr>
            <a:r>
              <a:rPr lang="en-US" sz="1200" b="1" dirty="0">
                <a:solidFill>
                  <a:srgbClr val="374151"/>
                </a:solidFill>
                <a:latin typeface="Raleway" pitchFamily="34" charset="0"/>
                <a:ea typeface="Raleway" pitchFamily="34" charset="-122"/>
                <a:cs typeface="Raleway" pitchFamily="34" charset="-120"/>
              </a:rPr>
              <a:t>Enfance</a:t>
            </a:r>
            <a:r>
              <a:rPr lang="en-US" sz="1200" dirty="0">
                <a:solidFill>
                  <a:srgbClr val="374151"/>
                </a:solidFill>
                <a:latin typeface="Raleway" pitchFamily="34" charset="0"/>
                <a:ea typeface="Raleway" pitchFamily="34" charset="-122"/>
                <a:cs typeface="Raleway" pitchFamily="34" charset="-120"/>
              </a:rPr>
              <a:t> : Orpheline très jeune, Aleksandra fut élevée par sa grand-mère, Karolina Zahorska, une figure marquante qui lui transmit un profond sens du patriotisme et de l'identité polonaise.</a:t>
            </a:r>
            <a:endParaRPr lang="en-US" sz="1200" dirty="0"/>
          </a:p>
        </p:txBody>
      </p:sp>
      <p:sp>
        <p:nvSpPr>
          <p:cNvPr id="19" name="Text 4"/>
          <p:cNvSpPr/>
          <p:nvPr/>
        </p:nvSpPr>
        <p:spPr>
          <a:xfrm>
            <a:off x="685800" y="3495675"/>
            <a:ext cx="5029200" cy="685800"/>
          </a:xfrm>
          <a:prstGeom prst="rect">
            <a:avLst/>
          </a:prstGeom>
          <a:noFill/>
          <a:ln/>
        </p:spPr>
        <p:txBody>
          <a:bodyPr wrap="square" lIns="0" tIns="0" rIns="0" bIns="0" rtlCol="0" anchor="t"/>
          <a:lstStyle/>
          <a:p>
            <a:pPr marL="0" indent="0">
              <a:lnSpc>
                <a:spcPts val="1800"/>
              </a:lnSpc>
              <a:buNone/>
            </a:pPr>
            <a:r>
              <a:rPr lang="en-US" sz="1200" b="1" dirty="0">
                <a:solidFill>
                  <a:srgbClr val="374151"/>
                </a:solidFill>
                <a:latin typeface="Raleway" pitchFamily="34" charset="0"/>
                <a:ea typeface="Raleway" pitchFamily="34" charset="-122"/>
                <a:cs typeface="Raleway" pitchFamily="34" charset="-120"/>
              </a:rPr>
              <a:t>Protection</a:t>
            </a:r>
            <a:r>
              <a:rPr lang="en-US" sz="1200" dirty="0">
                <a:solidFill>
                  <a:srgbClr val="374151"/>
                </a:solidFill>
                <a:latin typeface="Raleway" pitchFamily="34" charset="0"/>
                <a:ea typeface="Raleway" pitchFamily="34" charset="-122"/>
                <a:cs typeface="Raleway" pitchFamily="34" charset="-120"/>
              </a:rPr>
              <a:t> : Sa grand-mère actively la protégea des politiques de russification imposées par les autorités tsaristes, jetant les bases de son engagement futur pour l'indépendance.</a:t>
            </a:r>
            <a:endParaRPr lang="en-US" sz="1200" dirty="0"/>
          </a:p>
        </p:txBody>
      </p:sp>
      <p:sp>
        <p:nvSpPr>
          <p:cNvPr id="20" name="Text 5"/>
          <p:cNvSpPr/>
          <p:nvPr/>
        </p:nvSpPr>
        <p:spPr>
          <a:xfrm>
            <a:off x="975717" y="4791075"/>
            <a:ext cx="4815483" cy="457200"/>
          </a:xfrm>
          <a:prstGeom prst="rect">
            <a:avLst/>
          </a:prstGeom>
          <a:noFill/>
          <a:ln/>
        </p:spPr>
        <p:txBody>
          <a:bodyPr wrap="square" lIns="0" tIns="0" rIns="0" bIns="0" rtlCol="0" anchor="t"/>
          <a:lstStyle/>
          <a:p>
            <a:pPr marL="0" indent="0">
              <a:lnSpc>
                <a:spcPts val="1800"/>
              </a:lnSpc>
              <a:buNone/>
            </a:pPr>
            <a:r>
              <a:rPr lang="en-US" sz="1200" i="1" dirty="0">
                <a:solidFill>
                  <a:srgbClr val="374151"/>
                </a:solidFill>
                <a:latin typeface="Raleway" pitchFamily="34" charset="0"/>
                <a:ea typeface="Raleway" pitchFamily="34" charset="-122"/>
                <a:cs typeface="Raleway" pitchFamily="34" charset="-120"/>
              </a:rPr>
              <a:t>"Cette éducation précoce a jeté les bases de son engagement futur pour l'indépendance de la Pologne."</a:t>
            </a:r>
            <a:endParaRPr lang="en-US" sz="1200" dirty="0"/>
          </a:p>
        </p:txBody>
      </p:sp>
      <p:sp>
        <p:nvSpPr>
          <p:cNvPr id="21" name="Text 6"/>
          <p:cNvSpPr/>
          <p:nvPr/>
        </p:nvSpPr>
        <p:spPr>
          <a:xfrm>
            <a:off x="6972300" y="1552575"/>
            <a:ext cx="1280160" cy="304800"/>
          </a:xfrm>
          <a:prstGeom prst="rect">
            <a:avLst/>
          </a:prstGeom>
          <a:noFill/>
          <a:ln/>
        </p:spPr>
        <p:txBody>
          <a:bodyPr wrap="square" lIns="0" tIns="0" rIns="0" bIns="0" rtlCol="0" anchor="t"/>
          <a:lstStyle/>
          <a:p>
            <a:pPr marL="0" indent="0">
              <a:lnSpc>
                <a:spcPts val="2400"/>
              </a:lnSpc>
              <a:buNone/>
            </a:pPr>
            <a:r>
              <a:rPr lang="en-US" sz="1800" b="1" dirty="0">
                <a:solidFill>
                  <a:srgbClr val="1F2937"/>
                </a:solidFill>
                <a:latin typeface="Raleway" pitchFamily="34" charset="0"/>
                <a:ea typeface="Raleway" pitchFamily="34" charset="-122"/>
                <a:cs typeface="Raleway" pitchFamily="34" charset="-120"/>
              </a:rPr>
              <a:t>Éducation</a:t>
            </a:r>
            <a:endParaRPr lang="en-US" sz="1800" dirty="0"/>
          </a:p>
        </p:txBody>
      </p:sp>
      <p:sp>
        <p:nvSpPr>
          <p:cNvPr id="22" name="Text 7"/>
          <p:cNvSpPr/>
          <p:nvPr/>
        </p:nvSpPr>
        <p:spPr>
          <a:xfrm>
            <a:off x="6762750" y="2047875"/>
            <a:ext cx="5692140" cy="266700"/>
          </a:xfrm>
          <a:prstGeom prst="rect">
            <a:avLst/>
          </a:prstGeom>
          <a:noFill/>
          <a:ln/>
        </p:spPr>
        <p:txBody>
          <a:bodyPr wrap="square" lIns="0" tIns="0" rIns="0" bIns="0" rtlCol="0" anchor="t"/>
          <a:lstStyle/>
          <a:p>
            <a:pPr marL="0" indent="0">
              <a:lnSpc>
                <a:spcPts val="2100"/>
              </a:lnSpc>
              <a:buNone/>
            </a:pPr>
            <a:r>
              <a:rPr lang="en-US" sz="1500" dirty="0">
                <a:solidFill>
                  <a:srgbClr val="1F2937"/>
                </a:solidFill>
                <a:latin typeface="Raleway" pitchFamily="34" charset="0"/>
                <a:ea typeface="Raleway" pitchFamily="34" charset="-122"/>
                <a:cs typeface="Raleway" pitchFamily="34" charset="-120"/>
              </a:rPr>
              <a:t>Gymnase russe de Suwałki</a:t>
            </a:r>
            <a:endParaRPr lang="en-US" sz="1500" dirty="0"/>
          </a:p>
        </p:txBody>
      </p:sp>
      <p:sp>
        <p:nvSpPr>
          <p:cNvPr id="23" name="Text 8"/>
          <p:cNvSpPr/>
          <p:nvPr/>
        </p:nvSpPr>
        <p:spPr>
          <a:xfrm>
            <a:off x="6762750" y="2352675"/>
            <a:ext cx="4743450" cy="457200"/>
          </a:xfrm>
          <a:prstGeom prst="rect">
            <a:avLst/>
          </a:prstGeom>
          <a:noFill/>
          <a:ln/>
        </p:spPr>
        <p:txBody>
          <a:bodyPr wrap="square" lIns="0" tIns="0" rIns="0" bIns="0" rtlCol="0" anchor="t"/>
          <a:lstStyle/>
          <a:p>
            <a:pPr marL="0" indent="0">
              <a:lnSpc>
                <a:spcPts val="1800"/>
              </a:lnSpc>
              <a:buNone/>
            </a:pPr>
            <a:r>
              <a:rPr lang="en-US" sz="1200" dirty="0">
                <a:solidFill>
                  <a:srgbClr val="374151"/>
                </a:solidFill>
                <a:latin typeface="Raleway" pitchFamily="34" charset="0"/>
                <a:ea typeface="Raleway" pitchFamily="34" charset="-122"/>
                <a:cs typeface="Raleway" pitchFamily="34" charset="-120"/>
              </a:rPr>
              <a:t>Fréquenté à partir de 1890, achevé en 1901. Cet établissement lui fournit une base solide en sciences humaines et sociales.</a:t>
            </a:r>
            <a:endParaRPr lang="en-US" sz="1200" dirty="0"/>
          </a:p>
        </p:txBody>
      </p:sp>
      <p:sp>
        <p:nvSpPr>
          <p:cNvPr id="24" name="Text 9"/>
          <p:cNvSpPr/>
          <p:nvPr/>
        </p:nvSpPr>
        <p:spPr>
          <a:xfrm>
            <a:off x="6762750" y="3190875"/>
            <a:ext cx="4743450" cy="266700"/>
          </a:xfrm>
          <a:prstGeom prst="rect">
            <a:avLst/>
          </a:prstGeom>
          <a:noFill/>
          <a:ln/>
        </p:spPr>
        <p:txBody>
          <a:bodyPr wrap="square" lIns="0" tIns="0" rIns="0" bIns="0" rtlCol="0" anchor="t"/>
          <a:lstStyle/>
          <a:p>
            <a:pPr marL="0" indent="0">
              <a:lnSpc>
                <a:spcPts val="2100"/>
              </a:lnSpc>
              <a:buNone/>
            </a:pPr>
            <a:r>
              <a:rPr lang="en-US" sz="1500" dirty="0">
                <a:solidFill>
                  <a:srgbClr val="1F2937"/>
                </a:solidFill>
                <a:latin typeface="Raleway" pitchFamily="34" charset="0"/>
                <a:ea typeface="Raleway" pitchFamily="34" charset="-122"/>
                <a:cs typeface="Raleway" pitchFamily="34" charset="-120"/>
              </a:rPr>
              <a:t>Cours de commerce</a:t>
            </a:r>
            <a:endParaRPr lang="en-US" sz="1500" dirty="0"/>
          </a:p>
        </p:txBody>
      </p:sp>
      <p:sp>
        <p:nvSpPr>
          <p:cNvPr id="25" name="Text 10"/>
          <p:cNvSpPr/>
          <p:nvPr/>
        </p:nvSpPr>
        <p:spPr>
          <a:xfrm>
            <a:off x="6762750" y="3495675"/>
            <a:ext cx="4743450" cy="685800"/>
          </a:xfrm>
          <a:prstGeom prst="rect">
            <a:avLst/>
          </a:prstGeom>
          <a:noFill/>
          <a:ln/>
        </p:spPr>
        <p:txBody>
          <a:bodyPr wrap="square" lIns="0" tIns="0" rIns="0" bIns="0" rtlCol="0" anchor="t"/>
          <a:lstStyle/>
          <a:p>
            <a:pPr marL="0" indent="0">
              <a:lnSpc>
                <a:spcPts val="1800"/>
              </a:lnSpc>
              <a:buNone/>
            </a:pPr>
            <a:r>
              <a:rPr lang="en-US" sz="1200" dirty="0">
                <a:solidFill>
                  <a:srgbClr val="374151"/>
                </a:solidFill>
                <a:latin typeface="Raleway" pitchFamily="34" charset="0"/>
                <a:ea typeface="Raleway" pitchFamily="34" charset="-122"/>
                <a:cs typeface="Raleway" pitchFamily="34" charset="-120"/>
              </a:rPr>
              <a:t>À Varsovie, notamment à la Wyższa Szkoła Handlowa Józefy Siemiradzkiej, développant des compétences pratiques et économiques.</a:t>
            </a:r>
            <a:endParaRPr lang="en-US" sz="1200" dirty="0"/>
          </a:p>
        </p:txBody>
      </p:sp>
      <p:sp>
        <p:nvSpPr>
          <p:cNvPr id="26" name="Text 11"/>
          <p:cNvSpPr/>
          <p:nvPr/>
        </p:nvSpPr>
        <p:spPr>
          <a:xfrm>
            <a:off x="6762750" y="4562475"/>
            <a:ext cx="5692140" cy="266700"/>
          </a:xfrm>
          <a:prstGeom prst="rect">
            <a:avLst/>
          </a:prstGeom>
          <a:noFill/>
          <a:ln/>
        </p:spPr>
        <p:txBody>
          <a:bodyPr wrap="square" lIns="0" tIns="0" rIns="0" bIns="0" rtlCol="0" anchor="t"/>
          <a:lstStyle/>
          <a:p>
            <a:pPr marL="0" indent="0">
              <a:lnSpc>
                <a:spcPts val="2100"/>
              </a:lnSpc>
              <a:buNone/>
            </a:pPr>
            <a:r>
              <a:rPr lang="en-US" sz="1500" dirty="0">
                <a:solidFill>
                  <a:srgbClr val="1F2937"/>
                </a:solidFill>
                <a:latin typeface="Raleway" pitchFamily="34" charset="0"/>
                <a:ea typeface="Raleway" pitchFamily="34" charset="-122"/>
                <a:cs typeface="Raleway" pitchFamily="34" charset="-120"/>
              </a:rPr>
              <a:t>Université Volante (1904-1908)</a:t>
            </a:r>
            <a:endParaRPr lang="en-US" sz="1500" dirty="0"/>
          </a:p>
        </p:txBody>
      </p:sp>
      <p:sp>
        <p:nvSpPr>
          <p:cNvPr id="27" name="Text 12"/>
          <p:cNvSpPr/>
          <p:nvPr/>
        </p:nvSpPr>
        <p:spPr>
          <a:xfrm>
            <a:off x="6762750" y="4867275"/>
            <a:ext cx="4743450" cy="914400"/>
          </a:xfrm>
          <a:prstGeom prst="rect">
            <a:avLst/>
          </a:prstGeom>
          <a:noFill/>
          <a:ln/>
        </p:spPr>
        <p:txBody>
          <a:bodyPr wrap="square" lIns="0" tIns="0" rIns="0" bIns="0" rtlCol="0" anchor="t"/>
          <a:lstStyle/>
          <a:p>
            <a:pPr marL="0" indent="0">
              <a:lnSpc>
                <a:spcPts val="1800"/>
              </a:lnSpc>
              <a:buNone/>
            </a:pPr>
            <a:r>
              <a:rPr lang="en-US" sz="1200" dirty="0">
                <a:solidFill>
                  <a:srgbClr val="374151"/>
                </a:solidFill>
                <a:latin typeface="Raleway" pitchFamily="34" charset="0"/>
                <a:ea typeface="Raleway" pitchFamily="34" charset="-122"/>
                <a:cs typeface="Raleway" pitchFamily="34" charset="-120"/>
              </a:rPr>
              <a:t>Participation à cette institution clandestine qui a eu un impact déterminant sur la formation de ses convictions. Elle y approfondit ses connaissances en histoire, littérature, sociologie et économie politique.</a:t>
            </a:r>
            <a:endParaRPr lang="en-US" sz="120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2192000" cy="6962775"/>
          </a:xfrm>
          <a:prstGeom prst="rect">
            <a:avLst/>
          </a:prstGeom>
        </p:spPr>
      </p:pic>
      <p:pic>
        <p:nvPicPr>
          <p:cNvPr id="3" name="Image 1" descr="preencoded.png"/>
          <p:cNvPicPr>
            <a:picLocks noChangeAspect="1"/>
          </p:cNvPicPr>
          <p:nvPr/>
        </p:nvPicPr>
        <p:blipFill>
          <a:blip r:embed="rId4"/>
          <a:stretch>
            <a:fillRect/>
          </a:stretch>
        </p:blipFill>
        <p:spPr>
          <a:xfrm>
            <a:off x="0" y="0"/>
            <a:ext cx="12192000" cy="304800"/>
          </a:xfrm>
          <a:prstGeom prst="rect">
            <a:avLst/>
          </a:prstGeom>
        </p:spPr>
      </p:pic>
      <p:pic>
        <p:nvPicPr>
          <p:cNvPr id="4" name="Image 2" descr="preencoded.png"/>
          <p:cNvPicPr>
            <a:picLocks noChangeAspect="1"/>
          </p:cNvPicPr>
          <p:nvPr/>
        </p:nvPicPr>
        <p:blipFill>
          <a:blip r:embed="rId5"/>
          <a:stretch>
            <a:fillRect/>
          </a:stretch>
        </p:blipFill>
        <p:spPr>
          <a:xfrm>
            <a:off x="457200" y="952500"/>
            <a:ext cx="2819400" cy="28575"/>
          </a:xfrm>
          <a:prstGeom prst="rect">
            <a:avLst/>
          </a:prstGeom>
        </p:spPr>
      </p:pic>
      <p:pic>
        <p:nvPicPr>
          <p:cNvPr id="5" name="Image 3" descr="preencoded.png"/>
          <p:cNvPicPr>
            <a:picLocks noChangeAspect="1"/>
          </p:cNvPicPr>
          <p:nvPr/>
        </p:nvPicPr>
        <p:blipFill>
          <a:blip r:embed="rId6"/>
          <a:stretch>
            <a:fillRect/>
          </a:stretch>
        </p:blipFill>
        <p:spPr>
          <a:xfrm>
            <a:off x="457200" y="1285875"/>
            <a:ext cx="571500" cy="571500"/>
          </a:xfrm>
          <a:prstGeom prst="rect">
            <a:avLst/>
          </a:prstGeom>
        </p:spPr>
      </p:pic>
      <p:pic>
        <p:nvPicPr>
          <p:cNvPr id="6" name="Image 4" descr="preencoded.png"/>
          <p:cNvPicPr>
            <a:picLocks noChangeAspect="1"/>
          </p:cNvPicPr>
          <p:nvPr/>
        </p:nvPicPr>
        <p:blipFill>
          <a:blip r:embed="rId7"/>
          <a:stretch>
            <a:fillRect/>
          </a:stretch>
        </p:blipFill>
        <p:spPr>
          <a:xfrm>
            <a:off x="600075" y="1419225"/>
            <a:ext cx="285750" cy="304800"/>
          </a:xfrm>
          <a:prstGeom prst="rect">
            <a:avLst/>
          </a:prstGeom>
        </p:spPr>
      </p:pic>
      <p:pic>
        <p:nvPicPr>
          <p:cNvPr id="7" name="Image 5" descr="preencoded.png"/>
          <p:cNvPicPr>
            <a:picLocks noChangeAspect="1"/>
          </p:cNvPicPr>
          <p:nvPr/>
        </p:nvPicPr>
        <p:blipFill>
          <a:blip r:embed="rId8"/>
          <a:stretch>
            <a:fillRect/>
          </a:stretch>
        </p:blipFill>
        <p:spPr>
          <a:xfrm>
            <a:off x="1219200" y="2505075"/>
            <a:ext cx="4686300" cy="1219200"/>
          </a:xfrm>
          <a:prstGeom prst="rect">
            <a:avLst/>
          </a:prstGeom>
        </p:spPr>
      </p:pic>
      <p:pic>
        <p:nvPicPr>
          <p:cNvPr id="8" name="Image 6" descr="preencoded.png"/>
          <p:cNvPicPr>
            <a:picLocks noChangeAspect="1"/>
          </p:cNvPicPr>
          <p:nvPr/>
        </p:nvPicPr>
        <p:blipFill>
          <a:blip r:embed="rId9"/>
          <a:stretch>
            <a:fillRect/>
          </a:stretch>
        </p:blipFill>
        <p:spPr>
          <a:xfrm>
            <a:off x="457200" y="4029075"/>
            <a:ext cx="571500" cy="571500"/>
          </a:xfrm>
          <a:prstGeom prst="rect">
            <a:avLst/>
          </a:prstGeom>
        </p:spPr>
      </p:pic>
      <p:pic>
        <p:nvPicPr>
          <p:cNvPr id="9" name="Image 7" descr="preencoded.png"/>
          <p:cNvPicPr>
            <a:picLocks noChangeAspect="1"/>
          </p:cNvPicPr>
          <p:nvPr/>
        </p:nvPicPr>
        <p:blipFill>
          <a:blip r:embed="rId10"/>
          <a:stretch>
            <a:fillRect/>
          </a:stretch>
        </p:blipFill>
        <p:spPr>
          <a:xfrm>
            <a:off x="614363" y="4162425"/>
            <a:ext cx="257175" cy="304800"/>
          </a:xfrm>
          <a:prstGeom prst="rect">
            <a:avLst/>
          </a:prstGeom>
        </p:spPr>
      </p:pic>
      <p:pic>
        <p:nvPicPr>
          <p:cNvPr id="10" name="Image 8" descr="preencoded.png"/>
          <p:cNvPicPr>
            <a:picLocks noChangeAspect="1"/>
          </p:cNvPicPr>
          <p:nvPr/>
        </p:nvPicPr>
        <p:blipFill>
          <a:blip r:embed="rId11"/>
          <a:stretch>
            <a:fillRect/>
          </a:stretch>
        </p:blipFill>
        <p:spPr>
          <a:xfrm>
            <a:off x="1219200" y="4448175"/>
            <a:ext cx="4686300" cy="457200"/>
          </a:xfrm>
          <a:prstGeom prst="rect">
            <a:avLst/>
          </a:prstGeom>
        </p:spPr>
      </p:pic>
      <p:pic>
        <p:nvPicPr>
          <p:cNvPr id="11" name="Image 9" descr="preencoded.png"/>
          <p:cNvPicPr>
            <a:picLocks noChangeAspect="1"/>
          </p:cNvPicPr>
          <p:nvPr/>
        </p:nvPicPr>
        <p:blipFill>
          <a:blip r:embed="rId12"/>
          <a:stretch>
            <a:fillRect/>
          </a:stretch>
        </p:blipFill>
        <p:spPr>
          <a:xfrm>
            <a:off x="1219200" y="5019675"/>
            <a:ext cx="4686300" cy="685800"/>
          </a:xfrm>
          <a:prstGeom prst="rect">
            <a:avLst/>
          </a:prstGeom>
        </p:spPr>
      </p:pic>
      <p:pic>
        <p:nvPicPr>
          <p:cNvPr id="12" name="Image 10" descr="preencoded.png"/>
          <p:cNvPicPr>
            <a:picLocks noChangeAspect="1"/>
          </p:cNvPicPr>
          <p:nvPr/>
        </p:nvPicPr>
        <p:blipFill>
          <a:blip r:embed="rId13"/>
          <a:stretch>
            <a:fillRect/>
          </a:stretch>
        </p:blipFill>
        <p:spPr>
          <a:xfrm>
            <a:off x="6286500" y="1285875"/>
            <a:ext cx="5448300" cy="4000500"/>
          </a:xfrm>
          <a:prstGeom prst="rect">
            <a:avLst/>
          </a:prstGeom>
        </p:spPr>
      </p:pic>
      <p:pic>
        <p:nvPicPr>
          <p:cNvPr id="13" name="Image 11" descr="preencoded.png"/>
          <p:cNvPicPr>
            <a:picLocks noChangeAspect="1"/>
          </p:cNvPicPr>
          <p:nvPr/>
        </p:nvPicPr>
        <p:blipFill>
          <a:blip r:embed="rId14"/>
          <a:stretch>
            <a:fillRect/>
          </a:stretch>
        </p:blipFill>
        <p:spPr>
          <a:xfrm>
            <a:off x="6756797" y="2276475"/>
            <a:ext cx="63401" cy="114300"/>
          </a:xfrm>
          <a:prstGeom prst="rect">
            <a:avLst/>
          </a:prstGeom>
        </p:spPr>
      </p:pic>
      <p:pic>
        <p:nvPicPr>
          <p:cNvPr id="14" name="Image 12" descr="preencoded.png"/>
          <p:cNvPicPr>
            <a:picLocks noChangeAspect="1"/>
          </p:cNvPicPr>
          <p:nvPr/>
        </p:nvPicPr>
        <p:blipFill>
          <a:blip r:embed="rId15"/>
          <a:stretch>
            <a:fillRect/>
          </a:stretch>
        </p:blipFill>
        <p:spPr>
          <a:xfrm>
            <a:off x="6756797" y="3343275"/>
            <a:ext cx="58043" cy="114300"/>
          </a:xfrm>
          <a:prstGeom prst="rect">
            <a:avLst/>
          </a:prstGeom>
        </p:spPr>
      </p:pic>
      <p:pic>
        <p:nvPicPr>
          <p:cNvPr id="15" name="Image 13" descr="preencoded.png"/>
          <p:cNvPicPr>
            <a:picLocks noChangeAspect="1"/>
          </p:cNvPicPr>
          <p:nvPr/>
        </p:nvPicPr>
        <p:blipFill>
          <a:blip r:embed="rId16"/>
          <a:stretch>
            <a:fillRect/>
          </a:stretch>
        </p:blipFill>
        <p:spPr>
          <a:xfrm>
            <a:off x="6756797" y="4524375"/>
            <a:ext cx="51346" cy="114300"/>
          </a:xfrm>
          <a:prstGeom prst="rect">
            <a:avLst/>
          </a:prstGeom>
        </p:spPr>
      </p:pic>
      <p:pic>
        <p:nvPicPr>
          <p:cNvPr id="16" name="Image 14" descr="preencoded.png"/>
          <p:cNvPicPr>
            <a:picLocks noChangeAspect="1"/>
          </p:cNvPicPr>
          <p:nvPr/>
        </p:nvPicPr>
        <p:blipFill>
          <a:blip r:embed="rId17"/>
          <a:stretch>
            <a:fillRect/>
          </a:stretch>
        </p:blipFill>
        <p:spPr>
          <a:xfrm>
            <a:off x="6286500" y="5514975"/>
            <a:ext cx="5448300" cy="990600"/>
          </a:xfrm>
          <a:prstGeom prst="rect">
            <a:avLst/>
          </a:prstGeom>
        </p:spPr>
      </p:pic>
      <p:pic>
        <p:nvPicPr>
          <p:cNvPr id="17" name="Image 15" descr="preencoded.png"/>
          <p:cNvPicPr>
            <a:picLocks noChangeAspect="1"/>
          </p:cNvPicPr>
          <p:nvPr/>
        </p:nvPicPr>
        <p:blipFill>
          <a:blip r:embed="rId18"/>
          <a:stretch>
            <a:fillRect/>
          </a:stretch>
        </p:blipFill>
        <p:spPr>
          <a:xfrm>
            <a:off x="0" y="6657975"/>
            <a:ext cx="12192000" cy="304800"/>
          </a:xfrm>
          <a:prstGeom prst="rect">
            <a:avLst/>
          </a:prstGeom>
        </p:spPr>
      </p:pic>
      <p:sp>
        <p:nvSpPr>
          <p:cNvPr id="18" name="Text 0"/>
          <p:cNvSpPr/>
          <p:nvPr/>
        </p:nvSpPr>
        <p:spPr>
          <a:xfrm>
            <a:off x="457200" y="457200"/>
            <a:ext cx="13533120" cy="381000"/>
          </a:xfrm>
          <a:prstGeom prst="rect">
            <a:avLst/>
          </a:prstGeom>
          <a:noFill/>
          <a:ln/>
        </p:spPr>
        <p:txBody>
          <a:bodyPr wrap="square" lIns="0" tIns="0" rIns="0" bIns="0" rtlCol="0" anchor="t"/>
          <a:lstStyle/>
          <a:p>
            <a:pPr marL="0" indent="0">
              <a:lnSpc>
                <a:spcPts val="3000"/>
              </a:lnSpc>
              <a:buNone/>
            </a:pPr>
            <a:r>
              <a:rPr lang="en-US" sz="2700" b="1" dirty="0">
                <a:solidFill>
                  <a:srgbClr val="7F1D1D"/>
                </a:solidFill>
                <a:latin typeface="Playfair Display" pitchFamily="34" charset="0"/>
                <a:ea typeface="Playfair Display" pitchFamily="34" charset="-122"/>
                <a:cs typeface="Playfair Display" pitchFamily="34" charset="-120"/>
              </a:rPr>
              <a:t>L'Engagement Révolutionnaire</a:t>
            </a:r>
            <a:endParaRPr lang="en-US" sz="2700" dirty="0"/>
          </a:p>
        </p:txBody>
      </p:sp>
      <p:sp>
        <p:nvSpPr>
          <p:cNvPr id="19" name="Text 1"/>
          <p:cNvSpPr/>
          <p:nvPr/>
        </p:nvSpPr>
        <p:spPr>
          <a:xfrm>
            <a:off x="1219200" y="1285875"/>
            <a:ext cx="5623560" cy="304800"/>
          </a:xfrm>
          <a:prstGeom prst="rect">
            <a:avLst/>
          </a:prstGeom>
          <a:noFill/>
          <a:ln/>
        </p:spPr>
        <p:txBody>
          <a:bodyPr wrap="square" lIns="0" tIns="0" rIns="0" bIns="0" rtlCol="0" anchor="t"/>
          <a:lstStyle/>
          <a:p>
            <a:pPr marL="0" indent="0">
              <a:lnSpc>
                <a:spcPts val="2400"/>
              </a:lnSpc>
              <a:buNone/>
            </a:pPr>
            <a:r>
              <a:rPr lang="en-US" sz="1800" b="1" dirty="0">
                <a:solidFill>
                  <a:srgbClr val="1F2937"/>
                </a:solidFill>
                <a:latin typeface="Raleway" pitchFamily="34" charset="0"/>
                <a:ea typeface="Raleway" pitchFamily="34" charset="-122"/>
                <a:cs typeface="Raleway" pitchFamily="34" charset="-120"/>
              </a:rPr>
              <a:t>Adhésion au Parti Socialiste Polonais</a:t>
            </a:r>
            <a:endParaRPr lang="en-US" sz="1800" dirty="0"/>
          </a:p>
        </p:txBody>
      </p:sp>
      <p:sp>
        <p:nvSpPr>
          <p:cNvPr id="20" name="Text 2"/>
          <p:cNvSpPr/>
          <p:nvPr/>
        </p:nvSpPr>
        <p:spPr>
          <a:xfrm>
            <a:off x="1219200" y="1704975"/>
            <a:ext cx="4686300" cy="685800"/>
          </a:xfrm>
          <a:prstGeom prst="rect">
            <a:avLst/>
          </a:prstGeom>
          <a:noFill/>
          <a:ln/>
        </p:spPr>
        <p:txBody>
          <a:bodyPr wrap="square" lIns="0" tIns="0" rIns="0" bIns="0" rtlCol="0" anchor="t"/>
          <a:lstStyle/>
          <a:p>
            <a:pPr marL="0" indent="0">
              <a:lnSpc>
                <a:spcPts val="1800"/>
              </a:lnSpc>
              <a:buNone/>
            </a:pPr>
            <a:r>
              <a:rPr lang="en-US" sz="1200" dirty="0">
                <a:solidFill>
                  <a:srgbClr val="374151"/>
                </a:solidFill>
                <a:latin typeface="Raleway" pitchFamily="34" charset="0"/>
                <a:ea typeface="Raleway" pitchFamily="34" charset="-122"/>
                <a:cs typeface="Raleway" pitchFamily="34" charset="-120"/>
              </a:rPr>
              <a:t>En 1904, Aleksandra Szczerbińska, sous le pseudonyme "Ola", adhère au Parti Socialiste Polonais (PPS), une organisation dédiée à la lutte pour l'indépendance de la Pologne et à la justice sociale.</a:t>
            </a:r>
            <a:endParaRPr lang="en-US" sz="1200" dirty="0"/>
          </a:p>
        </p:txBody>
      </p:sp>
      <p:sp>
        <p:nvSpPr>
          <p:cNvPr id="21" name="Text 3"/>
          <p:cNvSpPr/>
          <p:nvPr/>
        </p:nvSpPr>
        <p:spPr>
          <a:xfrm>
            <a:off x="1371600" y="2657475"/>
            <a:ext cx="4381500" cy="914400"/>
          </a:xfrm>
          <a:prstGeom prst="rect">
            <a:avLst/>
          </a:prstGeom>
          <a:noFill/>
          <a:ln/>
        </p:spPr>
        <p:txBody>
          <a:bodyPr wrap="square" lIns="0" tIns="0" rIns="0" bIns="0" rtlCol="0" anchor="t"/>
          <a:lstStyle/>
          <a:p>
            <a:pPr marL="0" indent="0">
              <a:lnSpc>
                <a:spcPts val="1800"/>
              </a:lnSpc>
              <a:buNone/>
            </a:pPr>
            <a:r>
              <a:rPr lang="en-US" sz="1200" i="1" dirty="0">
                <a:solidFill>
                  <a:srgbClr val="374151"/>
                </a:solidFill>
                <a:latin typeface="Raleway" pitchFamily="34" charset="0"/>
                <a:ea typeface="Raleway" pitchFamily="34" charset="-122"/>
                <a:cs typeface="Raleway" pitchFamily="34" charset="-120"/>
              </a:rPr>
              <a:t>"Le PPS, à cette époque, poursuivait un double objectif : l'indépendance nationale de la Pologne, alors sous le joug des puissances occupantes, et la justice sociale pour les travailleurs."</a:t>
            </a:r>
            <a:endParaRPr lang="en-US" sz="1200" dirty="0"/>
          </a:p>
        </p:txBody>
      </p:sp>
      <p:sp>
        <p:nvSpPr>
          <p:cNvPr id="22" name="Text 4"/>
          <p:cNvSpPr/>
          <p:nvPr/>
        </p:nvSpPr>
        <p:spPr>
          <a:xfrm>
            <a:off x="1219200" y="4029075"/>
            <a:ext cx="5623560" cy="304800"/>
          </a:xfrm>
          <a:prstGeom prst="rect">
            <a:avLst/>
          </a:prstGeom>
          <a:noFill/>
          <a:ln/>
        </p:spPr>
        <p:txBody>
          <a:bodyPr wrap="square" lIns="0" tIns="0" rIns="0" bIns="0" rtlCol="0" anchor="t"/>
          <a:lstStyle/>
          <a:p>
            <a:pPr marL="0" indent="0">
              <a:lnSpc>
                <a:spcPts val="2400"/>
              </a:lnSpc>
              <a:buNone/>
            </a:pPr>
            <a:r>
              <a:rPr lang="en-US" sz="1800" b="1" dirty="0">
                <a:solidFill>
                  <a:srgbClr val="1F2937"/>
                </a:solidFill>
                <a:latin typeface="Raleway" pitchFamily="34" charset="0"/>
                <a:ea typeface="Raleway" pitchFamily="34" charset="-122"/>
                <a:cs typeface="Raleway" pitchFamily="34" charset="-120"/>
              </a:rPr>
              <a:t>Rôles cruciaux dans la résistance</a:t>
            </a:r>
            <a:endParaRPr lang="en-US" sz="1800" dirty="0"/>
          </a:p>
        </p:txBody>
      </p:sp>
      <p:sp>
        <p:nvSpPr>
          <p:cNvPr id="23" name="Text 5"/>
          <p:cNvSpPr/>
          <p:nvPr/>
        </p:nvSpPr>
        <p:spPr>
          <a:xfrm>
            <a:off x="1333500" y="4562475"/>
            <a:ext cx="5349240" cy="228600"/>
          </a:xfrm>
          <a:prstGeom prst="rect">
            <a:avLst/>
          </a:prstGeom>
          <a:noFill/>
          <a:ln/>
        </p:spPr>
        <p:txBody>
          <a:bodyPr wrap="square" lIns="0" tIns="0" rIns="0" bIns="0" rtlCol="0" anchor="t"/>
          <a:lstStyle/>
          <a:p>
            <a:pPr marL="0" indent="0">
              <a:lnSpc>
                <a:spcPts val="1800"/>
              </a:lnSpc>
              <a:buNone/>
            </a:pPr>
            <a:r>
              <a:rPr lang="en-US" sz="1200" b="1" dirty="0">
                <a:solidFill>
                  <a:srgbClr val="374151"/>
                </a:solidFill>
                <a:latin typeface="Raleway" pitchFamily="34" charset="0"/>
                <a:ea typeface="Raleway" pitchFamily="34" charset="-122"/>
                <a:cs typeface="Raleway" pitchFamily="34" charset="-120"/>
              </a:rPr>
              <a:t>"Dromaderka" :</a:t>
            </a:r>
            <a:r>
              <a:rPr lang="en-US" sz="1200" dirty="0">
                <a:solidFill>
                  <a:srgbClr val="374151"/>
                </a:solidFill>
                <a:latin typeface="Raleway" pitchFamily="34" charset="0"/>
                <a:ea typeface="Raleway" pitchFamily="34" charset="-122"/>
                <a:cs typeface="Raleway" pitchFamily="34" charset="-120"/>
              </a:rPr>
              <a:t> transport clandestin d'armes et d'explosifs</a:t>
            </a:r>
            <a:endParaRPr lang="en-US" sz="1200" dirty="0"/>
          </a:p>
        </p:txBody>
      </p:sp>
      <p:sp>
        <p:nvSpPr>
          <p:cNvPr id="24" name="Text 6"/>
          <p:cNvSpPr/>
          <p:nvPr/>
        </p:nvSpPr>
        <p:spPr>
          <a:xfrm>
            <a:off x="1333500" y="5133975"/>
            <a:ext cx="4457700" cy="457200"/>
          </a:xfrm>
          <a:prstGeom prst="rect">
            <a:avLst/>
          </a:prstGeom>
          <a:noFill/>
          <a:ln/>
        </p:spPr>
        <p:txBody>
          <a:bodyPr wrap="square" lIns="0" tIns="0" rIns="0" bIns="0" rtlCol="0" anchor="t"/>
          <a:lstStyle/>
          <a:p>
            <a:pPr marL="0" indent="0">
              <a:lnSpc>
                <a:spcPts val="1800"/>
              </a:lnSpc>
              <a:buNone/>
            </a:pPr>
            <a:r>
              <a:rPr lang="en-US" sz="1200" b="1" dirty="0">
                <a:solidFill>
                  <a:srgbClr val="374151"/>
                </a:solidFill>
                <a:latin typeface="Raleway" pitchFamily="34" charset="0"/>
                <a:ea typeface="Raleway" pitchFamily="34" charset="-122"/>
                <a:cs typeface="Raleway" pitchFamily="34" charset="-120"/>
              </a:rPr>
              <a:t>"Technikierka" :</a:t>
            </a:r>
            <a:r>
              <a:rPr lang="en-US" sz="1200" dirty="0">
                <a:solidFill>
                  <a:srgbClr val="374151"/>
                </a:solidFill>
                <a:latin typeface="Raleway" pitchFamily="34" charset="0"/>
                <a:ea typeface="Raleway" pitchFamily="34" charset="-122"/>
                <a:cs typeface="Raleway" pitchFamily="34" charset="-120"/>
              </a:rPr>
              <a:t> organisation des dépôts d'armes et distribution des publications illégales</a:t>
            </a:r>
            <a:endParaRPr lang="en-US" sz="1200" dirty="0"/>
          </a:p>
        </p:txBody>
      </p:sp>
      <p:sp>
        <p:nvSpPr>
          <p:cNvPr id="25" name="Text 7"/>
          <p:cNvSpPr/>
          <p:nvPr/>
        </p:nvSpPr>
        <p:spPr>
          <a:xfrm>
            <a:off x="6515100" y="1514475"/>
            <a:ext cx="4991100" cy="304800"/>
          </a:xfrm>
          <a:prstGeom prst="rect">
            <a:avLst/>
          </a:prstGeom>
          <a:noFill/>
          <a:ln/>
        </p:spPr>
        <p:txBody>
          <a:bodyPr wrap="square" lIns="0" tIns="0" rIns="0" bIns="0" rtlCol="0" anchor="t"/>
          <a:lstStyle/>
          <a:p>
            <a:pPr marL="0" indent="0">
              <a:lnSpc>
                <a:spcPts val="2400"/>
              </a:lnSpc>
              <a:buNone/>
            </a:pPr>
            <a:r>
              <a:rPr lang="en-US" sz="1800" b="1" dirty="0">
                <a:solidFill>
                  <a:srgbClr val="1F2937"/>
                </a:solidFill>
                <a:latin typeface="Raleway" pitchFamily="34" charset="0"/>
                <a:ea typeface="Raleway" pitchFamily="34" charset="-122"/>
                <a:cs typeface="Raleway" pitchFamily="34" charset="-120"/>
              </a:rPr>
              <a:t>Premières actions</a:t>
            </a:r>
            <a:endParaRPr lang="en-US" sz="1800" dirty="0"/>
          </a:p>
        </p:txBody>
      </p:sp>
      <p:sp>
        <p:nvSpPr>
          <p:cNvPr id="26" name="Text 8"/>
          <p:cNvSpPr/>
          <p:nvPr/>
        </p:nvSpPr>
        <p:spPr>
          <a:xfrm>
            <a:off x="6972598" y="1971675"/>
            <a:ext cx="4533602" cy="266700"/>
          </a:xfrm>
          <a:prstGeom prst="rect">
            <a:avLst/>
          </a:prstGeom>
          <a:noFill/>
          <a:ln/>
        </p:spPr>
        <p:txBody>
          <a:bodyPr wrap="square" lIns="0" tIns="0" rIns="0" bIns="0" rtlCol="0" anchor="t"/>
          <a:lstStyle/>
          <a:p>
            <a:pPr marL="0" indent="0">
              <a:lnSpc>
                <a:spcPts val="2100"/>
              </a:lnSpc>
              <a:buNone/>
            </a:pPr>
            <a:r>
              <a:rPr lang="en-US" sz="1350" b="1" dirty="0">
                <a:solidFill>
                  <a:srgbClr val="991B1B"/>
                </a:solidFill>
                <a:latin typeface="Raleway" pitchFamily="34" charset="0"/>
                <a:ea typeface="Raleway" pitchFamily="34" charset="-122"/>
                <a:cs typeface="Raleway" pitchFamily="34" charset="-120"/>
              </a:rPr>
              <a:t>1904</a:t>
            </a:r>
            <a:endParaRPr lang="en-US" sz="1350" dirty="0"/>
          </a:p>
        </p:txBody>
      </p:sp>
      <p:sp>
        <p:nvSpPr>
          <p:cNvPr id="27" name="Text 9"/>
          <p:cNvSpPr/>
          <p:nvPr/>
        </p:nvSpPr>
        <p:spPr>
          <a:xfrm>
            <a:off x="6972598" y="2238375"/>
            <a:ext cx="4533602" cy="457200"/>
          </a:xfrm>
          <a:prstGeom prst="rect">
            <a:avLst/>
          </a:prstGeom>
          <a:noFill/>
          <a:ln/>
        </p:spPr>
        <p:txBody>
          <a:bodyPr wrap="square" lIns="0" tIns="0" rIns="0" bIns="0" rtlCol="0" anchor="t"/>
          <a:lstStyle/>
          <a:p>
            <a:pPr marL="0" indent="0">
              <a:lnSpc>
                <a:spcPts val="1800"/>
              </a:lnSpc>
              <a:buNone/>
            </a:pPr>
            <a:r>
              <a:rPr lang="en-US" sz="1200" dirty="0">
                <a:solidFill>
                  <a:srgbClr val="374151"/>
                </a:solidFill>
                <a:latin typeface="Raleway" pitchFamily="34" charset="0"/>
                <a:ea typeface="Raleway" pitchFamily="34" charset="-122"/>
                <a:cs typeface="Raleway" pitchFamily="34" charset="-120"/>
              </a:rPr>
              <a:t>Première manifestation armée du PPS sur la place Grzybowski, à laquelle Aleksandra Piłsudska participe activement.</a:t>
            </a:r>
            <a:endParaRPr lang="en-US" sz="1200" dirty="0"/>
          </a:p>
        </p:txBody>
      </p:sp>
      <p:sp>
        <p:nvSpPr>
          <p:cNvPr id="28" name="Text 10"/>
          <p:cNvSpPr/>
          <p:nvPr/>
        </p:nvSpPr>
        <p:spPr>
          <a:xfrm>
            <a:off x="6967240" y="2924175"/>
            <a:ext cx="4538960" cy="266700"/>
          </a:xfrm>
          <a:prstGeom prst="rect">
            <a:avLst/>
          </a:prstGeom>
          <a:noFill/>
          <a:ln/>
        </p:spPr>
        <p:txBody>
          <a:bodyPr wrap="square" lIns="0" tIns="0" rIns="0" bIns="0" rtlCol="0" anchor="t"/>
          <a:lstStyle/>
          <a:p>
            <a:pPr marL="0" indent="0">
              <a:lnSpc>
                <a:spcPts val="2100"/>
              </a:lnSpc>
              <a:buNone/>
            </a:pPr>
            <a:r>
              <a:rPr lang="en-US" sz="1350" b="1" dirty="0">
                <a:solidFill>
                  <a:srgbClr val="991B1B"/>
                </a:solidFill>
                <a:latin typeface="Raleway" pitchFamily="34" charset="0"/>
                <a:ea typeface="Raleway" pitchFamily="34" charset="-122"/>
                <a:cs typeface="Raleway" pitchFamily="34" charset="-120"/>
              </a:rPr>
              <a:t>1904-1908</a:t>
            </a:r>
            <a:endParaRPr lang="en-US" sz="1350" dirty="0"/>
          </a:p>
        </p:txBody>
      </p:sp>
      <p:sp>
        <p:nvSpPr>
          <p:cNvPr id="29" name="Text 11"/>
          <p:cNvSpPr/>
          <p:nvPr/>
        </p:nvSpPr>
        <p:spPr>
          <a:xfrm>
            <a:off x="6967240" y="3190875"/>
            <a:ext cx="4538960" cy="685800"/>
          </a:xfrm>
          <a:prstGeom prst="rect">
            <a:avLst/>
          </a:prstGeom>
          <a:noFill/>
          <a:ln/>
        </p:spPr>
        <p:txBody>
          <a:bodyPr wrap="square" lIns="0" tIns="0" rIns="0" bIns="0" rtlCol="0" anchor="t"/>
          <a:lstStyle/>
          <a:p>
            <a:pPr marL="0" indent="0">
              <a:lnSpc>
                <a:spcPts val="1800"/>
              </a:lnSpc>
              <a:buNone/>
            </a:pPr>
            <a:r>
              <a:rPr lang="en-US" sz="1200" dirty="0">
                <a:solidFill>
                  <a:srgbClr val="374151"/>
                </a:solidFill>
                <a:latin typeface="Raleway" pitchFamily="34" charset="0"/>
                <a:ea typeface="Raleway" pitchFamily="34" charset="-122"/>
                <a:cs typeface="Raleway" pitchFamily="34" charset="-120"/>
              </a:rPr>
              <a:t>Période de formation et d'activité clandestine, durant laquelle elle développe ses compétences en organisation et en résistance.</a:t>
            </a:r>
            <a:endParaRPr lang="en-US" sz="1200" dirty="0"/>
          </a:p>
        </p:txBody>
      </p:sp>
      <p:sp>
        <p:nvSpPr>
          <p:cNvPr id="30" name="Text 12"/>
          <p:cNvSpPr/>
          <p:nvPr/>
        </p:nvSpPr>
        <p:spPr>
          <a:xfrm>
            <a:off x="6960543" y="4105275"/>
            <a:ext cx="4545657" cy="266700"/>
          </a:xfrm>
          <a:prstGeom prst="rect">
            <a:avLst/>
          </a:prstGeom>
          <a:noFill/>
          <a:ln/>
        </p:spPr>
        <p:txBody>
          <a:bodyPr wrap="square" lIns="0" tIns="0" rIns="0" bIns="0" rtlCol="0" anchor="t"/>
          <a:lstStyle/>
          <a:p>
            <a:pPr marL="0" indent="0">
              <a:lnSpc>
                <a:spcPts val="2100"/>
              </a:lnSpc>
              <a:buNone/>
            </a:pPr>
            <a:r>
              <a:rPr lang="en-US" sz="1350" b="1" dirty="0">
                <a:solidFill>
                  <a:srgbClr val="991B1B"/>
                </a:solidFill>
                <a:latin typeface="Raleway" pitchFamily="34" charset="0"/>
                <a:ea typeface="Raleway" pitchFamily="34" charset="-122"/>
                <a:cs typeface="Raleway" pitchFamily="34" charset="-120"/>
              </a:rPr>
              <a:t>1908</a:t>
            </a:r>
            <a:endParaRPr lang="en-US" sz="1350" dirty="0"/>
          </a:p>
        </p:txBody>
      </p:sp>
      <p:sp>
        <p:nvSpPr>
          <p:cNvPr id="31" name="Text 13"/>
          <p:cNvSpPr/>
          <p:nvPr/>
        </p:nvSpPr>
        <p:spPr>
          <a:xfrm>
            <a:off x="6960543" y="4371975"/>
            <a:ext cx="4545657" cy="685800"/>
          </a:xfrm>
          <a:prstGeom prst="rect">
            <a:avLst/>
          </a:prstGeom>
          <a:noFill/>
          <a:ln/>
        </p:spPr>
        <p:txBody>
          <a:bodyPr wrap="square" lIns="0" tIns="0" rIns="0" bIns="0" rtlCol="0" anchor="t"/>
          <a:lstStyle/>
          <a:p>
            <a:pPr marL="0" indent="0">
              <a:lnSpc>
                <a:spcPts val="1800"/>
              </a:lnSpc>
              <a:buNone/>
            </a:pPr>
            <a:r>
              <a:rPr lang="en-US" sz="1200" dirty="0">
                <a:solidFill>
                  <a:srgbClr val="374151"/>
                </a:solidFill>
                <a:latin typeface="Raleway" pitchFamily="34" charset="0"/>
                <a:ea typeface="Raleway" pitchFamily="34" charset="-122"/>
                <a:cs typeface="Raleway" pitchFamily="34" charset="-120"/>
              </a:rPr>
              <a:t>Opération audacieuse du train postal à Bezdany, où elle joue un rôle logistique crucial dans la prise de fonds destinés au gouvernement tsariste.</a:t>
            </a:r>
            <a:endParaRPr lang="en-US" sz="1200" dirty="0"/>
          </a:p>
        </p:txBody>
      </p:sp>
      <p:sp>
        <p:nvSpPr>
          <p:cNvPr id="32" name="Text 14"/>
          <p:cNvSpPr/>
          <p:nvPr/>
        </p:nvSpPr>
        <p:spPr>
          <a:xfrm>
            <a:off x="6438900" y="5667375"/>
            <a:ext cx="5143500" cy="685800"/>
          </a:xfrm>
          <a:prstGeom prst="rect">
            <a:avLst/>
          </a:prstGeom>
          <a:noFill/>
          <a:ln/>
        </p:spPr>
        <p:txBody>
          <a:bodyPr wrap="square" lIns="0" tIns="0" rIns="0" bIns="0" rtlCol="0" anchor="t"/>
          <a:lstStyle/>
          <a:p>
            <a:pPr marL="0" indent="0">
              <a:lnSpc>
                <a:spcPts val="1800"/>
              </a:lnSpc>
              <a:buNone/>
            </a:pPr>
            <a:r>
              <a:rPr lang="en-US" sz="1200" i="1" dirty="0">
                <a:solidFill>
                  <a:srgbClr val="374151"/>
                </a:solidFill>
                <a:latin typeface="Raleway" pitchFamily="34" charset="0"/>
                <a:ea typeface="Raleway" pitchFamily="34" charset="-122"/>
                <a:cs typeface="Raleway" pitchFamily="34" charset="-120"/>
              </a:rPr>
              <a:t>"Sa participation à la première manifestation armée du PPS sur la place Grzybowski en 1904 marque le début de son engagement actif dans la lutte clandestine contre l'occupant russe."</a:t>
            </a:r>
            <a:endParaRPr lang="en-US" sz="120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2192000" cy="8067675"/>
          </a:xfrm>
          <a:prstGeom prst="rect">
            <a:avLst/>
          </a:prstGeom>
        </p:spPr>
      </p:pic>
      <p:pic>
        <p:nvPicPr>
          <p:cNvPr id="3" name="Image 1" descr="preencoded.png"/>
          <p:cNvPicPr>
            <a:picLocks noChangeAspect="1"/>
          </p:cNvPicPr>
          <p:nvPr/>
        </p:nvPicPr>
        <p:blipFill>
          <a:blip r:embed="rId4"/>
          <a:stretch>
            <a:fillRect/>
          </a:stretch>
        </p:blipFill>
        <p:spPr>
          <a:xfrm>
            <a:off x="0" y="0"/>
            <a:ext cx="12192000" cy="304800"/>
          </a:xfrm>
          <a:prstGeom prst="rect">
            <a:avLst/>
          </a:prstGeom>
        </p:spPr>
      </p:pic>
      <p:pic>
        <p:nvPicPr>
          <p:cNvPr id="4" name="Image 2" descr="preencoded.png"/>
          <p:cNvPicPr>
            <a:picLocks noChangeAspect="1"/>
          </p:cNvPicPr>
          <p:nvPr/>
        </p:nvPicPr>
        <p:blipFill>
          <a:blip r:embed="rId5"/>
          <a:stretch>
            <a:fillRect/>
          </a:stretch>
        </p:blipFill>
        <p:spPr>
          <a:xfrm>
            <a:off x="457200" y="952500"/>
            <a:ext cx="3759101" cy="28575"/>
          </a:xfrm>
          <a:prstGeom prst="rect">
            <a:avLst/>
          </a:prstGeom>
        </p:spPr>
      </p:pic>
      <p:pic>
        <p:nvPicPr>
          <p:cNvPr id="5" name="Image 3" descr="preencoded.png"/>
          <p:cNvPicPr>
            <a:picLocks noChangeAspect="1"/>
          </p:cNvPicPr>
          <p:nvPr/>
        </p:nvPicPr>
        <p:blipFill>
          <a:blip r:embed="rId6"/>
          <a:stretch>
            <a:fillRect/>
          </a:stretch>
        </p:blipFill>
        <p:spPr>
          <a:xfrm>
            <a:off x="457200" y="1209675"/>
            <a:ext cx="381000" cy="307479"/>
          </a:xfrm>
          <a:prstGeom prst="rect">
            <a:avLst/>
          </a:prstGeom>
        </p:spPr>
      </p:pic>
      <p:pic>
        <p:nvPicPr>
          <p:cNvPr id="6" name="Image 4" descr="preencoded.png"/>
          <p:cNvPicPr>
            <a:picLocks noChangeAspect="1"/>
          </p:cNvPicPr>
          <p:nvPr/>
        </p:nvPicPr>
        <p:blipFill>
          <a:blip r:embed="rId7"/>
          <a:stretch>
            <a:fillRect/>
          </a:stretch>
        </p:blipFill>
        <p:spPr>
          <a:xfrm>
            <a:off x="561975" y="1268164"/>
            <a:ext cx="171450" cy="190500"/>
          </a:xfrm>
          <a:prstGeom prst="rect">
            <a:avLst/>
          </a:prstGeom>
        </p:spPr>
      </p:pic>
      <p:pic>
        <p:nvPicPr>
          <p:cNvPr id="7" name="Image 5" descr="preencoded.png"/>
          <p:cNvPicPr>
            <a:picLocks noChangeAspect="1"/>
          </p:cNvPicPr>
          <p:nvPr/>
        </p:nvPicPr>
        <p:blipFill>
          <a:blip r:embed="rId8"/>
          <a:stretch>
            <a:fillRect/>
          </a:stretch>
        </p:blipFill>
        <p:spPr>
          <a:xfrm>
            <a:off x="723900" y="1555254"/>
            <a:ext cx="28575" cy="1445121"/>
          </a:xfrm>
          <a:prstGeom prst="rect">
            <a:avLst/>
          </a:prstGeom>
        </p:spPr>
      </p:pic>
      <p:pic>
        <p:nvPicPr>
          <p:cNvPr id="8" name="Image 6" descr="preencoded.png"/>
          <p:cNvPicPr>
            <a:picLocks noChangeAspect="1"/>
          </p:cNvPicPr>
          <p:nvPr/>
        </p:nvPicPr>
        <p:blipFill>
          <a:blip r:embed="rId9"/>
          <a:stretch>
            <a:fillRect/>
          </a:stretch>
        </p:blipFill>
        <p:spPr>
          <a:xfrm>
            <a:off x="990600" y="1209675"/>
            <a:ext cx="5911900" cy="1790700"/>
          </a:xfrm>
          <a:prstGeom prst="rect">
            <a:avLst/>
          </a:prstGeom>
        </p:spPr>
      </p:pic>
      <p:pic>
        <p:nvPicPr>
          <p:cNvPr id="9" name="Image 7" descr="preencoded.png"/>
          <p:cNvPicPr>
            <a:picLocks noChangeAspect="1"/>
          </p:cNvPicPr>
          <p:nvPr/>
        </p:nvPicPr>
        <p:blipFill>
          <a:blip r:embed="rId10"/>
          <a:stretch>
            <a:fillRect/>
          </a:stretch>
        </p:blipFill>
        <p:spPr>
          <a:xfrm>
            <a:off x="457200" y="3152775"/>
            <a:ext cx="381000" cy="307479"/>
          </a:xfrm>
          <a:prstGeom prst="rect">
            <a:avLst/>
          </a:prstGeom>
        </p:spPr>
      </p:pic>
      <p:pic>
        <p:nvPicPr>
          <p:cNvPr id="10" name="Image 8" descr="preencoded.png"/>
          <p:cNvPicPr>
            <a:picLocks noChangeAspect="1"/>
          </p:cNvPicPr>
          <p:nvPr/>
        </p:nvPicPr>
        <p:blipFill>
          <a:blip r:embed="rId11"/>
          <a:stretch>
            <a:fillRect/>
          </a:stretch>
        </p:blipFill>
        <p:spPr>
          <a:xfrm>
            <a:off x="581025" y="3211264"/>
            <a:ext cx="133350" cy="190500"/>
          </a:xfrm>
          <a:prstGeom prst="rect">
            <a:avLst/>
          </a:prstGeom>
        </p:spPr>
      </p:pic>
      <p:pic>
        <p:nvPicPr>
          <p:cNvPr id="11" name="Image 9" descr="preencoded.png"/>
          <p:cNvPicPr>
            <a:picLocks noChangeAspect="1"/>
          </p:cNvPicPr>
          <p:nvPr/>
        </p:nvPicPr>
        <p:blipFill>
          <a:blip r:embed="rId12"/>
          <a:stretch>
            <a:fillRect/>
          </a:stretch>
        </p:blipFill>
        <p:spPr>
          <a:xfrm>
            <a:off x="723900" y="3498354"/>
            <a:ext cx="28575" cy="1445121"/>
          </a:xfrm>
          <a:prstGeom prst="rect">
            <a:avLst/>
          </a:prstGeom>
        </p:spPr>
      </p:pic>
      <p:pic>
        <p:nvPicPr>
          <p:cNvPr id="12" name="Image 10" descr="preencoded.png"/>
          <p:cNvPicPr>
            <a:picLocks noChangeAspect="1"/>
          </p:cNvPicPr>
          <p:nvPr/>
        </p:nvPicPr>
        <p:blipFill>
          <a:blip r:embed="rId9"/>
          <a:stretch>
            <a:fillRect/>
          </a:stretch>
        </p:blipFill>
        <p:spPr>
          <a:xfrm>
            <a:off x="990600" y="3152775"/>
            <a:ext cx="5911900" cy="1790700"/>
          </a:xfrm>
          <a:prstGeom prst="rect">
            <a:avLst/>
          </a:prstGeom>
        </p:spPr>
      </p:pic>
      <p:pic>
        <p:nvPicPr>
          <p:cNvPr id="13" name="Image 11" descr="preencoded.png"/>
          <p:cNvPicPr>
            <a:picLocks noChangeAspect="1"/>
          </p:cNvPicPr>
          <p:nvPr/>
        </p:nvPicPr>
        <p:blipFill>
          <a:blip r:embed="rId13"/>
          <a:stretch>
            <a:fillRect/>
          </a:stretch>
        </p:blipFill>
        <p:spPr>
          <a:xfrm>
            <a:off x="457200" y="5095875"/>
            <a:ext cx="381000" cy="381000"/>
          </a:xfrm>
          <a:prstGeom prst="rect">
            <a:avLst/>
          </a:prstGeom>
        </p:spPr>
      </p:pic>
      <p:pic>
        <p:nvPicPr>
          <p:cNvPr id="14" name="Image 12" descr="preencoded.png"/>
          <p:cNvPicPr>
            <a:picLocks noChangeAspect="1"/>
          </p:cNvPicPr>
          <p:nvPr/>
        </p:nvPicPr>
        <p:blipFill>
          <a:blip r:embed="rId14"/>
          <a:stretch>
            <a:fillRect/>
          </a:stretch>
        </p:blipFill>
        <p:spPr>
          <a:xfrm>
            <a:off x="581025" y="5191125"/>
            <a:ext cx="133350" cy="190500"/>
          </a:xfrm>
          <a:prstGeom prst="rect">
            <a:avLst/>
          </a:prstGeom>
        </p:spPr>
      </p:pic>
      <p:pic>
        <p:nvPicPr>
          <p:cNvPr id="15" name="Image 13" descr="preencoded.png"/>
          <p:cNvPicPr>
            <a:picLocks noChangeAspect="1"/>
          </p:cNvPicPr>
          <p:nvPr/>
        </p:nvPicPr>
        <p:blipFill>
          <a:blip r:embed="rId15"/>
          <a:stretch>
            <a:fillRect/>
          </a:stretch>
        </p:blipFill>
        <p:spPr>
          <a:xfrm>
            <a:off x="990600" y="5095875"/>
            <a:ext cx="5911900" cy="2019300"/>
          </a:xfrm>
          <a:prstGeom prst="rect">
            <a:avLst/>
          </a:prstGeom>
        </p:spPr>
      </p:pic>
      <p:pic>
        <p:nvPicPr>
          <p:cNvPr id="16" name="Image 14" descr="https://picture-search.skywork.ai/aippt/image/sheet/ecd1d01de85358aa8ea3bfe2537b5521.jpg"/>
          <p:cNvPicPr>
            <a:picLocks noChangeAspect="1"/>
          </p:cNvPicPr>
          <p:nvPr/>
        </p:nvPicPr>
        <p:blipFill>
          <a:blip r:embed="rId16"/>
          <a:stretch>
            <a:fillRect/>
          </a:stretch>
        </p:blipFill>
        <p:spPr>
          <a:xfrm>
            <a:off x="7131100" y="1209675"/>
            <a:ext cx="4603700" cy="3756571"/>
          </a:xfrm>
          <a:prstGeom prst="rect">
            <a:avLst/>
          </a:prstGeom>
        </p:spPr>
      </p:pic>
      <p:pic>
        <p:nvPicPr>
          <p:cNvPr id="17" name="Image 15" descr="preencoded.png"/>
          <p:cNvPicPr>
            <a:picLocks noChangeAspect="1"/>
          </p:cNvPicPr>
          <p:nvPr/>
        </p:nvPicPr>
        <p:blipFill>
          <a:blip r:embed="rId17"/>
          <a:stretch>
            <a:fillRect/>
          </a:stretch>
        </p:blipFill>
        <p:spPr>
          <a:xfrm>
            <a:off x="7131100" y="5461546"/>
            <a:ext cx="4603700" cy="2133600"/>
          </a:xfrm>
          <a:prstGeom prst="rect">
            <a:avLst/>
          </a:prstGeom>
        </p:spPr>
      </p:pic>
      <p:pic>
        <p:nvPicPr>
          <p:cNvPr id="18" name="Image 16" descr="preencoded.png"/>
          <p:cNvPicPr>
            <a:picLocks noChangeAspect="1"/>
          </p:cNvPicPr>
          <p:nvPr/>
        </p:nvPicPr>
        <p:blipFill>
          <a:blip r:embed="rId18"/>
          <a:stretch>
            <a:fillRect/>
          </a:stretch>
        </p:blipFill>
        <p:spPr>
          <a:xfrm>
            <a:off x="7321600" y="5690146"/>
            <a:ext cx="190500" cy="171450"/>
          </a:xfrm>
          <a:prstGeom prst="rect">
            <a:avLst/>
          </a:prstGeom>
        </p:spPr>
      </p:pic>
      <p:pic>
        <p:nvPicPr>
          <p:cNvPr id="19" name="Image 17" descr="preencoded.png"/>
          <p:cNvPicPr>
            <a:picLocks noChangeAspect="1"/>
          </p:cNvPicPr>
          <p:nvPr/>
        </p:nvPicPr>
        <p:blipFill>
          <a:blip r:embed="rId19"/>
          <a:stretch>
            <a:fillRect/>
          </a:stretch>
        </p:blipFill>
        <p:spPr>
          <a:xfrm>
            <a:off x="0" y="7762875"/>
            <a:ext cx="12192000" cy="304800"/>
          </a:xfrm>
          <a:prstGeom prst="rect">
            <a:avLst/>
          </a:prstGeom>
        </p:spPr>
      </p:pic>
      <p:sp>
        <p:nvSpPr>
          <p:cNvPr id="20" name="Text 0"/>
          <p:cNvSpPr/>
          <p:nvPr/>
        </p:nvSpPr>
        <p:spPr>
          <a:xfrm>
            <a:off x="457200" y="457200"/>
            <a:ext cx="13533120" cy="381000"/>
          </a:xfrm>
          <a:prstGeom prst="rect">
            <a:avLst/>
          </a:prstGeom>
          <a:noFill/>
          <a:ln/>
        </p:spPr>
        <p:txBody>
          <a:bodyPr wrap="square" lIns="0" tIns="0" rIns="0" bIns="0" rtlCol="0" anchor="t"/>
          <a:lstStyle/>
          <a:p>
            <a:pPr marL="0" indent="0">
              <a:lnSpc>
                <a:spcPts val="3000"/>
              </a:lnSpc>
              <a:buNone/>
            </a:pPr>
            <a:r>
              <a:rPr lang="en-US" sz="2700" b="1" dirty="0">
                <a:solidFill>
                  <a:srgbClr val="7F1D1D"/>
                </a:solidFill>
                <a:latin typeface="Playfair Display" pitchFamily="34" charset="0"/>
                <a:ea typeface="Playfair Display" pitchFamily="34" charset="-122"/>
                <a:cs typeface="Playfair Display" pitchFamily="34" charset="-120"/>
              </a:rPr>
              <a:t>Combattante de l'Indépendance</a:t>
            </a:r>
            <a:endParaRPr lang="en-US" sz="2700" dirty="0"/>
          </a:p>
        </p:txBody>
      </p:sp>
      <p:sp>
        <p:nvSpPr>
          <p:cNvPr id="21" name="Text 1"/>
          <p:cNvSpPr/>
          <p:nvPr/>
        </p:nvSpPr>
        <p:spPr>
          <a:xfrm>
            <a:off x="1143000" y="1362075"/>
            <a:ext cx="5607100" cy="266700"/>
          </a:xfrm>
          <a:prstGeom prst="rect">
            <a:avLst/>
          </a:prstGeom>
          <a:noFill/>
          <a:ln/>
        </p:spPr>
        <p:txBody>
          <a:bodyPr wrap="square" lIns="0" tIns="0" rIns="0" bIns="0" rtlCol="0" anchor="t"/>
          <a:lstStyle/>
          <a:p>
            <a:pPr marL="0" indent="0">
              <a:lnSpc>
                <a:spcPts val="2100"/>
              </a:lnSpc>
              <a:buNone/>
            </a:pPr>
            <a:r>
              <a:rPr lang="en-US" sz="1500" b="1" dirty="0">
                <a:solidFill>
                  <a:srgbClr val="1F2937"/>
                </a:solidFill>
                <a:latin typeface="Raleway" pitchFamily="34" charset="0"/>
                <a:ea typeface="Raleway" pitchFamily="34" charset="-122"/>
                <a:cs typeface="Raleway" pitchFamily="34" charset="-120"/>
              </a:rPr>
              <a:t>Rencontre avec Piłsudski</a:t>
            </a:r>
            <a:endParaRPr lang="en-US" sz="1500" dirty="0"/>
          </a:p>
        </p:txBody>
      </p:sp>
      <p:sp>
        <p:nvSpPr>
          <p:cNvPr id="22" name="Text 2"/>
          <p:cNvSpPr/>
          <p:nvPr/>
        </p:nvSpPr>
        <p:spPr>
          <a:xfrm>
            <a:off x="1143000" y="1704975"/>
            <a:ext cx="5607100" cy="1143000"/>
          </a:xfrm>
          <a:prstGeom prst="rect">
            <a:avLst/>
          </a:prstGeom>
          <a:noFill/>
          <a:ln/>
        </p:spPr>
        <p:txBody>
          <a:bodyPr wrap="square" lIns="0" tIns="0" rIns="0" bIns="0" rtlCol="0" anchor="t"/>
          <a:lstStyle/>
          <a:p>
            <a:pPr marL="0" indent="0">
              <a:lnSpc>
                <a:spcPts val="1800"/>
              </a:lnSpc>
              <a:buNone/>
            </a:pPr>
            <a:r>
              <a:rPr lang="en-US" sz="1200" dirty="0">
                <a:solidFill>
                  <a:srgbClr val="374151"/>
                </a:solidFill>
                <a:latin typeface="Raleway" pitchFamily="34" charset="0"/>
                <a:ea typeface="Raleway" pitchFamily="34" charset="-122"/>
                <a:cs typeface="Raleway" pitchFamily="34" charset="-120"/>
              </a:rPr>
              <a:t>En mai 1906, près d'un dépôt d'armes à Varsovie, Aleksandra Szczerbińska, sous le pseudonyme "Ola", croise pour la première fois Józef Piłsudski. Cette rencontre marque le début d'une relation personnelle et politique profonde, développée dans le contexte de la lutte clandestine pour l'indépendance de la Pologne.</a:t>
            </a:r>
            <a:endParaRPr lang="en-US" sz="1200" dirty="0"/>
          </a:p>
        </p:txBody>
      </p:sp>
      <p:sp>
        <p:nvSpPr>
          <p:cNvPr id="23" name="Text 3"/>
          <p:cNvSpPr/>
          <p:nvPr/>
        </p:nvSpPr>
        <p:spPr>
          <a:xfrm>
            <a:off x="1143000" y="3305175"/>
            <a:ext cx="5607100" cy="266700"/>
          </a:xfrm>
          <a:prstGeom prst="rect">
            <a:avLst/>
          </a:prstGeom>
          <a:noFill/>
          <a:ln/>
        </p:spPr>
        <p:txBody>
          <a:bodyPr wrap="square" lIns="0" tIns="0" rIns="0" bIns="0" rtlCol="0" anchor="t"/>
          <a:lstStyle/>
          <a:p>
            <a:pPr marL="0" indent="0">
              <a:lnSpc>
                <a:spcPts val="2100"/>
              </a:lnSpc>
              <a:buNone/>
            </a:pPr>
            <a:r>
              <a:rPr lang="en-US" sz="1500" b="1" dirty="0">
                <a:solidFill>
                  <a:srgbClr val="1F2937"/>
                </a:solidFill>
                <a:latin typeface="Raleway" pitchFamily="34" charset="0"/>
                <a:ea typeface="Raleway" pitchFamily="34" charset="-122"/>
                <a:cs typeface="Raleway" pitchFamily="34" charset="-120"/>
              </a:rPr>
              <a:t>L'action de Bezdany</a:t>
            </a:r>
            <a:endParaRPr lang="en-US" sz="1500" dirty="0"/>
          </a:p>
        </p:txBody>
      </p:sp>
      <p:sp>
        <p:nvSpPr>
          <p:cNvPr id="24" name="Text 4"/>
          <p:cNvSpPr/>
          <p:nvPr/>
        </p:nvSpPr>
        <p:spPr>
          <a:xfrm>
            <a:off x="1143000" y="3648075"/>
            <a:ext cx="5607100" cy="1143000"/>
          </a:xfrm>
          <a:prstGeom prst="rect">
            <a:avLst/>
          </a:prstGeom>
          <a:noFill/>
          <a:ln/>
        </p:spPr>
        <p:txBody>
          <a:bodyPr wrap="square" lIns="0" tIns="0" rIns="0" bIns="0" rtlCol="0" anchor="t"/>
          <a:lstStyle/>
          <a:p>
            <a:pPr marL="0" indent="0">
              <a:lnSpc>
                <a:spcPts val="1800"/>
              </a:lnSpc>
              <a:buNone/>
            </a:pPr>
            <a:r>
              <a:rPr lang="en-US" sz="1200" dirty="0">
                <a:solidFill>
                  <a:srgbClr val="374151"/>
                </a:solidFill>
                <a:latin typeface="Raleway" pitchFamily="34" charset="0"/>
                <a:ea typeface="Raleway" pitchFamily="34" charset="-122"/>
                <a:cs typeface="Raleway" pitchFamily="34" charset="-120"/>
              </a:rPr>
              <a:t>En 1908, Aleksandra Piłsudska joue un rôle logistique crucial lors de l'audacieuse attaque du train postal à Bezdany. Cette opération, menée par l'Organisation de Combat du PPS, visait à s'emparer de fonds destinés au gouvernement tsariste. Aleksandra était responsable du transport des fonds expropriés, démontrant son courage et son efficacité.</a:t>
            </a:r>
            <a:endParaRPr lang="en-US" sz="1200" dirty="0"/>
          </a:p>
        </p:txBody>
      </p:sp>
      <p:sp>
        <p:nvSpPr>
          <p:cNvPr id="25" name="Text 5"/>
          <p:cNvSpPr/>
          <p:nvPr/>
        </p:nvSpPr>
        <p:spPr>
          <a:xfrm>
            <a:off x="1143000" y="5248275"/>
            <a:ext cx="5607100" cy="266700"/>
          </a:xfrm>
          <a:prstGeom prst="rect">
            <a:avLst/>
          </a:prstGeom>
          <a:noFill/>
          <a:ln/>
        </p:spPr>
        <p:txBody>
          <a:bodyPr wrap="square" lIns="0" tIns="0" rIns="0" bIns="0" rtlCol="0" anchor="t"/>
          <a:lstStyle/>
          <a:p>
            <a:pPr marL="0" indent="0">
              <a:lnSpc>
                <a:spcPts val="2100"/>
              </a:lnSpc>
              <a:buNone/>
            </a:pPr>
            <a:r>
              <a:rPr lang="en-US" sz="1500" b="1" dirty="0">
                <a:solidFill>
                  <a:srgbClr val="1F2937"/>
                </a:solidFill>
                <a:latin typeface="Raleway" pitchFamily="34" charset="0"/>
                <a:ea typeface="Raleway" pitchFamily="34" charset="-122"/>
                <a:cs typeface="Raleway" pitchFamily="34" charset="-120"/>
              </a:rPr>
              <a:t>Au service des Légions</a:t>
            </a:r>
            <a:endParaRPr lang="en-US" sz="1500" dirty="0"/>
          </a:p>
        </p:txBody>
      </p:sp>
      <p:sp>
        <p:nvSpPr>
          <p:cNvPr id="26" name="Text 6"/>
          <p:cNvSpPr/>
          <p:nvPr/>
        </p:nvSpPr>
        <p:spPr>
          <a:xfrm>
            <a:off x="1143000" y="5591175"/>
            <a:ext cx="5607100" cy="1371600"/>
          </a:xfrm>
          <a:prstGeom prst="rect">
            <a:avLst/>
          </a:prstGeom>
          <a:noFill/>
          <a:ln/>
        </p:spPr>
        <p:txBody>
          <a:bodyPr wrap="square" lIns="0" tIns="0" rIns="0" bIns="0" rtlCol="0" anchor="t"/>
          <a:lstStyle/>
          <a:p>
            <a:pPr marL="0" indent="0">
              <a:lnSpc>
                <a:spcPts val="1800"/>
              </a:lnSpc>
              <a:buNone/>
            </a:pPr>
            <a:r>
              <a:rPr lang="en-US" sz="1200" dirty="0">
                <a:solidFill>
                  <a:srgbClr val="374151"/>
                </a:solidFill>
                <a:latin typeface="Raleway" pitchFamily="34" charset="0"/>
                <a:ea typeface="Raleway" pitchFamily="34" charset="-122"/>
                <a:cs typeface="Raleway" pitchFamily="34" charset="-120"/>
              </a:rPr>
              <a:t>Pendant la Première Guerre mondiale, Aleksandra Piłsudska met son expérience et son dévouement au service des Légions Polonaises. Elle commande l'unité féminine de renseignement et de liaison de la Première Brigade. Son engagement la conduit à être arrêtée et emprisonnée à deux reprises, notamment à Pawiak et dans les camps d'internement de Szczypiorno et Luban.</a:t>
            </a:r>
            <a:endParaRPr lang="en-US" sz="1200" dirty="0"/>
          </a:p>
        </p:txBody>
      </p:sp>
      <p:sp>
        <p:nvSpPr>
          <p:cNvPr id="27" name="Text 7"/>
          <p:cNvSpPr/>
          <p:nvPr/>
        </p:nvSpPr>
        <p:spPr>
          <a:xfrm>
            <a:off x="6670730" y="5042446"/>
            <a:ext cx="5524440" cy="190500"/>
          </a:xfrm>
          <a:prstGeom prst="rect">
            <a:avLst/>
          </a:prstGeom>
          <a:noFill/>
          <a:ln/>
        </p:spPr>
        <p:txBody>
          <a:bodyPr wrap="square" lIns="0" tIns="0" rIns="0" bIns="0" rtlCol="0" anchor="t"/>
          <a:lstStyle/>
          <a:p>
            <a:pPr marL="0" indent="0" algn="ctr">
              <a:lnSpc>
                <a:spcPts val="1500"/>
              </a:lnSpc>
              <a:buNone/>
            </a:pPr>
            <a:r>
              <a:rPr lang="en-US" sz="1050" i="1" dirty="0">
                <a:solidFill>
                  <a:srgbClr val="4B5563"/>
                </a:solidFill>
                <a:latin typeface="Raleway" pitchFamily="34" charset="0"/>
                <a:ea typeface="Raleway" pitchFamily="34" charset="-122"/>
                <a:cs typeface="Raleway" pitchFamily="34" charset="-120"/>
              </a:rPr>
              <a:t>Soldats des Légions Polonaises pendant la Première Guerre mondiale</a:t>
            </a:r>
            <a:endParaRPr lang="en-US" sz="1050" dirty="0"/>
          </a:p>
        </p:txBody>
      </p:sp>
      <p:sp>
        <p:nvSpPr>
          <p:cNvPr id="28" name="Text 8"/>
          <p:cNvSpPr/>
          <p:nvPr/>
        </p:nvSpPr>
        <p:spPr>
          <a:xfrm>
            <a:off x="7588300" y="5652046"/>
            <a:ext cx="5067240" cy="266700"/>
          </a:xfrm>
          <a:prstGeom prst="rect">
            <a:avLst/>
          </a:prstGeom>
          <a:noFill/>
          <a:ln/>
        </p:spPr>
        <p:txBody>
          <a:bodyPr wrap="square" lIns="0" tIns="0" rIns="0" bIns="0" rtlCol="0" anchor="t"/>
          <a:lstStyle/>
          <a:p>
            <a:pPr marL="0" indent="0">
              <a:lnSpc>
                <a:spcPts val="2100"/>
              </a:lnSpc>
              <a:buNone/>
            </a:pPr>
            <a:r>
              <a:rPr lang="en-US" sz="1350" b="1" dirty="0">
                <a:solidFill>
                  <a:srgbClr val="1F2937"/>
                </a:solidFill>
                <a:latin typeface="Raleway" pitchFamily="34" charset="0"/>
                <a:ea typeface="Raleway" pitchFamily="34" charset="-122"/>
                <a:cs typeface="Raleway" pitchFamily="34" charset="-120"/>
              </a:rPr>
              <a:t> Après son libération</a:t>
            </a:r>
            <a:endParaRPr lang="en-US" sz="1350" dirty="0"/>
          </a:p>
        </p:txBody>
      </p:sp>
      <p:sp>
        <p:nvSpPr>
          <p:cNvPr id="29" name="Text 9"/>
          <p:cNvSpPr/>
          <p:nvPr/>
        </p:nvSpPr>
        <p:spPr>
          <a:xfrm>
            <a:off x="7321600" y="6033046"/>
            <a:ext cx="4222700" cy="1371600"/>
          </a:xfrm>
          <a:prstGeom prst="rect">
            <a:avLst/>
          </a:prstGeom>
          <a:noFill/>
          <a:ln/>
        </p:spPr>
        <p:txBody>
          <a:bodyPr wrap="square" lIns="0" tIns="0" rIns="0" bIns="0" rtlCol="0" anchor="t"/>
          <a:lstStyle/>
          <a:p>
            <a:pPr marL="0" indent="0">
              <a:lnSpc>
                <a:spcPts val="1800"/>
              </a:lnSpc>
              <a:buNone/>
            </a:pPr>
            <a:r>
              <a:rPr lang="en-US" sz="1200" dirty="0">
                <a:solidFill>
                  <a:srgbClr val="374151"/>
                </a:solidFill>
                <a:latin typeface="Raleway" pitchFamily="34" charset="0"/>
                <a:ea typeface="Raleway" pitchFamily="34" charset="-122"/>
                <a:cs typeface="Raleway" pitchFamily="34" charset="-120"/>
              </a:rPr>
              <a:t>Après sa libération, Aleksandra Piłsudska poursuit son activité au sein de la Ligue des Femmes de la Préparation à la Guerre et de l'Organisation Militaire Polonaise (POW). Elle continue ainsi sa contribution à la cause de l'indépendance de la Pologne malgré les difficultés et les sacrifices personnels.</a:t>
            </a:r>
            <a:endParaRPr lang="en-US" sz="120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2192000" cy="7458075"/>
          </a:xfrm>
          <a:prstGeom prst="rect">
            <a:avLst/>
          </a:prstGeom>
        </p:spPr>
      </p:pic>
      <p:pic>
        <p:nvPicPr>
          <p:cNvPr id="3" name="Image 1" descr="preencoded.png"/>
          <p:cNvPicPr>
            <a:picLocks noChangeAspect="1"/>
          </p:cNvPicPr>
          <p:nvPr/>
        </p:nvPicPr>
        <p:blipFill>
          <a:blip r:embed="rId4"/>
          <a:stretch>
            <a:fillRect/>
          </a:stretch>
        </p:blipFill>
        <p:spPr>
          <a:xfrm>
            <a:off x="0" y="0"/>
            <a:ext cx="12192000" cy="304800"/>
          </a:xfrm>
          <a:prstGeom prst="rect">
            <a:avLst/>
          </a:prstGeom>
        </p:spPr>
      </p:pic>
      <p:pic>
        <p:nvPicPr>
          <p:cNvPr id="4" name="Image 2" descr="preencoded.png"/>
          <p:cNvPicPr>
            <a:picLocks noChangeAspect="1"/>
          </p:cNvPicPr>
          <p:nvPr/>
        </p:nvPicPr>
        <p:blipFill>
          <a:blip r:embed="rId5"/>
          <a:stretch>
            <a:fillRect/>
          </a:stretch>
        </p:blipFill>
        <p:spPr>
          <a:xfrm>
            <a:off x="457200" y="952500"/>
            <a:ext cx="2819400" cy="28575"/>
          </a:xfrm>
          <a:prstGeom prst="rect">
            <a:avLst/>
          </a:prstGeom>
        </p:spPr>
      </p:pic>
      <p:pic>
        <p:nvPicPr>
          <p:cNvPr id="5" name="Image 3" descr="preencoded.png"/>
          <p:cNvPicPr>
            <a:picLocks noChangeAspect="1"/>
          </p:cNvPicPr>
          <p:nvPr/>
        </p:nvPicPr>
        <p:blipFill>
          <a:blip r:embed="rId6"/>
          <a:stretch>
            <a:fillRect/>
          </a:stretch>
        </p:blipFill>
        <p:spPr>
          <a:xfrm>
            <a:off x="457200" y="1285875"/>
            <a:ext cx="476250" cy="476250"/>
          </a:xfrm>
          <a:prstGeom prst="rect">
            <a:avLst/>
          </a:prstGeom>
        </p:spPr>
      </p:pic>
      <p:pic>
        <p:nvPicPr>
          <p:cNvPr id="6" name="Image 4" descr="preencoded.png"/>
          <p:cNvPicPr>
            <a:picLocks noChangeAspect="1"/>
          </p:cNvPicPr>
          <p:nvPr/>
        </p:nvPicPr>
        <p:blipFill>
          <a:blip r:embed="rId7"/>
          <a:stretch>
            <a:fillRect/>
          </a:stretch>
        </p:blipFill>
        <p:spPr>
          <a:xfrm>
            <a:off x="600075" y="1390650"/>
            <a:ext cx="190500" cy="266700"/>
          </a:xfrm>
          <a:prstGeom prst="rect">
            <a:avLst/>
          </a:prstGeom>
        </p:spPr>
      </p:pic>
      <p:pic>
        <p:nvPicPr>
          <p:cNvPr id="7" name="Image 5" descr="preencoded.png"/>
          <p:cNvPicPr>
            <a:picLocks noChangeAspect="1"/>
          </p:cNvPicPr>
          <p:nvPr/>
        </p:nvPicPr>
        <p:blipFill>
          <a:blip r:embed="rId8"/>
          <a:stretch>
            <a:fillRect/>
          </a:stretch>
        </p:blipFill>
        <p:spPr>
          <a:xfrm>
            <a:off x="457200" y="2733675"/>
            <a:ext cx="476250" cy="476250"/>
          </a:xfrm>
          <a:prstGeom prst="rect">
            <a:avLst/>
          </a:prstGeom>
        </p:spPr>
      </p:pic>
      <p:pic>
        <p:nvPicPr>
          <p:cNvPr id="8" name="Image 6" descr="preencoded.png"/>
          <p:cNvPicPr>
            <a:picLocks noChangeAspect="1"/>
          </p:cNvPicPr>
          <p:nvPr/>
        </p:nvPicPr>
        <p:blipFill>
          <a:blip r:embed="rId9"/>
          <a:stretch>
            <a:fillRect/>
          </a:stretch>
        </p:blipFill>
        <p:spPr>
          <a:xfrm>
            <a:off x="609600" y="2838450"/>
            <a:ext cx="171450" cy="266700"/>
          </a:xfrm>
          <a:prstGeom prst="rect">
            <a:avLst/>
          </a:prstGeom>
        </p:spPr>
      </p:pic>
      <p:pic>
        <p:nvPicPr>
          <p:cNvPr id="9" name="Image 7" descr="preencoded.png"/>
          <p:cNvPicPr>
            <a:picLocks noChangeAspect="1"/>
          </p:cNvPicPr>
          <p:nvPr/>
        </p:nvPicPr>
        <p:blipFill>
          <a:blip r:embed="rId10"/>
          <a:stretch>
            <a:fillRect/>
          </a:stretch>
        </p:blipFill>
        <p:spPr>
          <a:xfrm>
            <a:off x="457200" y="4181475"/>
            <a:ext cx="476250" cy="476250"/>
          </a:xfrm>
          <a:prstGeom prst="rect">
            <a:avLst/>
          </a:prstGeom>
        </p:spPr>
      </p:pic>
      <p:pic>
        <p:nvPicPr>
          <p:cNvPr id="10" name="Image 8" descr="preencoded.png"/>
          <p:cNvPicPr>
            <a:picLocks noChangeAspect="1"/>
          </p:cNvPicPr>
          <p:nvPr/>
        </p:nvPicPr>
        <p:blipFill>
          <a:blip r:embed="rId11"/>
          <a:stretch>
            <a:fillRect/>
          </a:stretch>
        </p:blipFill>
        <p:spPr>
          <a:xfrm>
            <a:off x="600075" y="4286250"/>
            <a:ext cx="190500" cy="266700"/>
          </a:xfrm>
          <a:prstGeom prst="rect">
            <a:avLst/>
          </a:prstGeom>
        </p:spPr>
      </p:pic>
      <p:pic>
        <p:nvPicPr>
          <p:cNvPr id="11" name="Image 9" descr="preencoded.png"/>
          <p:cNvPicPr>
            <a:picLocks noChangeAspect="1"/>
          </p:cNvPicPr>
          <p:nvPr/>
        </p:nvPicPr>
        <p:blipFill>
          <a:blip r:embed="rId12"/>
          <a:stretch>
            <a:fillRect/>
          </a:stretch>
        </p:blipFill>
        <p:spPr>
          <a:xfrm>
            <a:off x="457200" y="5629275"/>
            <a:ext cx="476250" cy="476250"/>
          </a:xfrm>
          <a:prstGeom prst="rect">
            <a:avLst/>
          </a:prstGeom>
        </p:spPr>
      </p:pic>
      <p:pic>
        <p:nvPicPr>
          <p:cNvPr id="12" name="Image 10" descr="preencoded.png"/>
          <p:cNvPicPr>
            <a:picLocks noChangeAspect="1"/>
          </p:cNvPicPr>
          <p:nvPr/>
        </p:nvPicPr>
        <p:blipFill>
          <a:blip r:embed="rId13"/>
          <a:stretch>
            <a:fillRect/>
          </a:stretch>
        </p:blipFill>
        <p:spPr>
          <a:xfrm>
            <a:off x="585788" y="5734050"/>
            <a:ext cx="219075" cy="266700"/>
          </a:xfrm>
          <a:prstGeom prst="rect">
            <a:avLst/>
          </a:prstGeom>
        </p:spPr>
      </p:pic>
      <p:pic>
        <p:nvPicPr>
          <p:cNvPr id="13" name="Image 11" descr="https://picture-search.skywork.ai/aippt/image/sheet/90d391b62b9f037583d5372d2c662d23.jpg"/>
          <p:cNvPicPr>
            <a:picLocks noChangeAspect="1"/>
          </p:cNvPicPr>
          <p:nvPr/>
        </p:nvPicPr>
        <p:blipFill>
          <a:blip r:embed="rId14"/>
          <a:stretch>
            <a:fillRect/>
          </a:stretch>
        </p:blipFill>
        <p:spPr>
          <a:xfrm>
            <a:off x="7778353" y="1285875"/>
            <a:ext cx="2388394" cy="2438400"/>
          </a:xfrm>
          <a:prstGeom prst="rect">
            <a:avLst/>
          </a:prstGeom>
        </p:spPr>
      </p:pic>
      <p:pic>
        <p:nvPicPr>
          <p:cNvPr id="14" name="Image 12" descr="preencoded.png"/>
          <p:cNvPicPr>
            <a:picLocks noChangeAspect="1"/>
          </p:cNvPicPr>
          <p:nvPr/>
        </p:nvPicPr>
        <p:blipFill>
          <a:blip r:embed="rId15"/>
          <a:stretch>
            <a:fillRect/>
          </a:stretch>
        </p:blipFill>
        <p:spPr>
          <a:xfrm>
            <a:off x="7778353" y="3000375"/>
            <a:ext cx="2388394" cy="723900"/>
          </a:xfrm>
          <a:prstGeom prst="rect">
            <a:avLst/>
          </a:prstGeom>
        </p:spPr>
      </p:pic>
      <p:pic>
        <p:nvPicPr>
          <p:cNvPr id="15" name="Image 13" descr="https://picture-search.skywork.ai/aippt/image/sheet/39f64a3b957ff5059aec735d2e8bfaf0.jpg"/>
          <p:cNvPicPr>
            <a:picLocks noChangeAspect="1"/>
          </p:cNvPicPr>
          <p:nvPr/>
        </p:nvPicPr>
        <p:blipFill>
          <a:blip r:embed="rId16"/>
          <a:stretch>
            <a:fillRect/>
          </a:stretch>
        </p:blipFill>
        <p:spPr>
          <a:xfrm>
            <a:off x="6297960" y="3952875"/>
            <a:ext cx="5349180" cy="1828800"/>
          </a:xfrm>
          <a:prstGeom prst="rect">
            <a:avLst/>
          </a:prstGeom>
        </p:spPr>
      </p:pic>
      <p:pic>
        <p:nvPicPr>
          <p:cNvPr id="16" name="Image 14" descr="preencoded.png"/>
          <p:cNvPicPr>
            <a:picLocks noChangeAspect="1"/>
          </p:cNvPicPr>
          <p:nvPr/>
        </p:nvPicPr>
        <p:blipFill>
          <a:blip r:embed="rId17"/>
          <a:stretch>
            <a:fillRect/>
          </a:stretch>
        </p:blipFill>
        <p:spPr>
          <a:xfrm>
            <a:off x="6297960" y="5438775"/>
            <a:ext cx="5349180" cy="342900"/>
          </a:xfrm>
          <a:prstGeom prst="rect">
            <a:avLst/>
          </a:prstGeom>
        </p:spPr>
      </p:pic>
      <p:pic>
        <p:nvPicPr>
          <p:cNvPr id="17" name="Image 15" descr="preencoded.png"/>
          <p:cNvPicPr>
            <a:picLocks noChangeAspect="1"/>
          </p:cNvPicPr>
          <p:nvPr/>
        </p:nvPicPr>
        <p:blipFill>
          <a:blip r:embed="rId18"/>
          <a:stretch>
            <a:fillRect/>
          </a:stretch>
        </p:blipFill>
        <p:spPr>
          <a:xfrm>
            <a:off x="6838950" y="6010275"/>
            <a:ext cx="4267200" cy="990600"/>
          </a:xfrm>
          <a:prstGeom prst="rect">
            <a:avLst/>
          </a:prstGeom>
        </p:spPr>
      </p:pic>
      <p:pic>
        <p:nvPicPr>
          <p:cNvPr id="18" name="Image 16" descr="preencoded.png"/>
          <p:cNvPicPr>
            <a:picLocks noChangeAspect="1"/>
          </p:cNvPicPr>
          <p:nvPr/>
        </p:nvPicPr>
        <p:blipFill>
          <a:blip r:embed="rId19"/>
          <a:stretch>
            <a:fillRect/>
          </a:stretch>
        </p:blipFill>
        <p:spPr>
          <a:xfrm>
            <a:off x="0" y="7153275"/>
            <a:ext cx="12192000" cy="304800"/>
          </a:xfrm>
          <a:prstGeom prst="rect">
            <a:avLst/>
          </a:prstGeom>
        </p:spPr>
      </p:pic>
      <p:sp>
        <p:nvSpPr>
          <p:cNvPr id="19" name="Text 0"/>
          <p:cNvSpPr/>
          <p:nvPr/>
        </p:nvSpPr>
        <p:spPr>
          <a:xfrm>
            <a:off x="457200" y="457200"/>
            <a:ext cx="11277600" cy="381000"/>
          </a:xfrm>
          <a:prstGeom prst="rect">
            <a:avLst/>
          </a:prstGeom>
          <a:noFill/>
          <a:ln/>
        </p:spPr>
        <p:txBody>
          <a:bodyPr wrap="square" lIns="0" tIns="0" rIns="0" bIns="0" rtlCol="0" anchor="t"/>
          <a:lstStyle/>
          <a:p>
            <a:pPr marL="0" indent="0">
              <a:lnSpc>
                <a:spcPts val="3000"/>
              </a:lnSpc>
              <a:buNone/>
            </a:pPr>
            <a:r>
              <a:rPr lang="en-US" sz="2700" b="1" dirty="0">
                <a:solidFill>
                  <a:srgbClr val="7F1D1D"/>
                </a:solidFill>
                <a:latin typeface="Playfair Display" pitchFamily="34" charset="0"/>
                <a:ea typeface="Playfair Display" pitchFamily="34" charset="-122"/>
                <a:cs typeface="Playfair Display" pitchFamily="34" charset="-120"/>
              </a:rPr>
              <a:t>Épouse et Mère</a:t>
            </a:r>
            <a:endParaRPr lang="en-US" sz="2700" dirty="0"/>
          </a:p>
        </p:txBody>
      </p:sp>
      <p:sp>
        <p:nvSpPr>
          <p:cNvPr id="20" name="Text 1"/>
          <p:cNvSpPr/>
          <p:nvPr/>
        </p:nvSpPr>
        <p:spPr>
          <a:xfrm>
            <a:off x="1085850" y="1285875"/>
            <a:ext cx="5875020" cy="266700"/>
          </a:xfrm>
          <a:prstGeom prst="rect">
            <a:avLst/>
          </a:prstGeom>
          <a:noFill/>
          <a:ln/>
        </p:spPr>
        <p:txBody>
          <a:bodyPr wrap="square" lIns="0" tIns="0" rIns="0" bIns="0" rtlCol="0" anchor="t"/>
          <a:lstStyle/>
          <a:p>
            <a:pPr marL="0" indent="0">
              <a:lnSpc>
                <a:spcPts val="2100"/>
              </a:lnSpc>
              <a:buNone/>
            </a:pPr>
            <a:r>
              <a:rPr lang="en-US" sz="1500" b="1" dirty="0">
                <a:solidFill>
                  <a:srgbClr val="1F2937"/>
                </a:solidFill>
                <a:latin typeface="Raleway" pitchFamily="34" charset="0"/>
                <a:ea typeface="Raleway" pitchFamily="34" charset="-122"/>
                <a:cs typeface="Raleway" pitchFamily="34" charset="-120"/>
              </a:rPr>
              <a:t>Une relation dans la clandestinité</a:t>
            </a:r>
            <a:endParaRPr lang="en-US" sz="1500" dirty="0"/>
          </a:p>
        </p:txBody>
      </p:sp>
      <p:sp>
        <p:nvSpPr>
          <p:cNvPr id="21" name="Text 2"/>
          <p:cNvSpPr/>
          <p:nvPr/>
        </p:nvSpPr>
        <p:spPr>
          <a:xfrm>
            <a:off x="1085850" y="1590675"/>
            <a:ext cx="4895850" cy="914400"/>
          </a:xfrm>
          <a:prstGeom prst="rect">
            <a:avLst/>
          </a:prstGeom>
          <a:noFill/>
          <a:ln/>
        </p:spPr>
        <p:txBody>
          <a:bodyPr wrap="square" lIns="0" tIns="0" rIns="0" bIns="0" rtlCol="0" anchor="t"/>
          <a:lstStyle/>
          <a:p>
            <a:pPr marL="0" indent="0">
              <a:lnSpc>
                <a:spcPts val="1800"/>
              </a:lnSpc>
              <a:buNone/>
            </a:pPr>
            <a:r>
              <a:rPr lang="en-US" sz="1200" dirty="0">
                <a:solidFill>
                  <a:srgbClr val="374151"/>
                </a:solidFill>
                <a:latin typeface="Raleway" pitchFamily="34" charset="0"/>
                <a:ea typeface="Raleway" pitchFamily="34" charset="-122"/>
                <a:cs typeface="Raleway" pitchFamily="34" charset="-120"/>
              </a:rPr>
              <a:t>La relation entre Aleksandra Szczerbińska et Józef Piłsudski a débuté dans le contexte de la lutte clandestine pour l'indépendance de la Pologne. Née sous le pseudonyme "Ola", Aleksandra avait déjà rejoint le Parti Socialiste Polonais en 1904.</a:t>
            </a:r>
            <a:endParaRPr lang="en-US" sz="1200" dirty="0"/>
          </a:p>
        </p:txBody>
      </p:sp>
      <p:sp>
        <p:nvSpPr>
          <p:cNvPr id="22" name="Text 3"/>
          <p:cNvSpPr/>
          <p:nvPr/>
        </p:nvSpPr>
        <p:spPr>
          <a:xfrm>
            <a:off x="1085850" y="2733675"/>
            <a:ext cx="4895850" cy="266700"/>
          </a:xfrm>
          <a:prstGeom prst="rect">
            <a:avLst/>
          </a:prstGeom>
          <a:noFill/>
          <a:ln/>
        </p:spPr>
        <p:txBody>
          <a:bodyPr wrap="square" lIns="0" tIns="0" rIns="0" bIns="0" rtlCol="0" anchor="t"/>
          <a:lstStyle/>
          <a:p>
            <a:pPr marL="0" indent="0">
              <a:lnSpc>
                <a:spcPts val="2100"/>
              </a:lnSpc>
              <a:buNone/>
            </a:pPr>
            <a:r>
              <a:rPr lang="en-US" sz="1500" b="1" dirty="0">
                <a:solidFill>
                  <a:srgbClr val="1F2937"/>
                </a:solidFill>
                <a:latin typeface="Raleway" pitchFamily="34" charset="0"/>
                <a:ea typeface="Raleway" pitchFamily="34" charset="-122"/>
                <a:cs typeface="Raleway" pitchFamily="34" charset="-120"/>
              </a:rPr>
              <a:t>Naissance des filles</a:t>
            </a:r>
            <a:endParaRPr lang="en-US" sz="1500" dirty="0"/>
          </a:p>
        </p:txBody>
      </p:sp>
      <p:sp>
        <p:nvSpPr>
          <p:cNvPr id="23" name="Text 4"/>
          <p:cNvSpPr/>
          <p:nvPr/>
        </p:nvSpPr>
        <p:spPr>
          <a:xfrm>
            <a:off x="1085850" y="3038475"/>
            <a:ext cx="4895850" cy="914400"/>
          </a:xfrm>
          <a:prstGeom prst="rect">
            <a:avLst/>
          </a:prstGeom>
          <a:noFill/>
          <a:ln/>
        </p:spPr>
        <p:txBody>
          <a:bodyPr wrap="square" lIns="0" tIns="0" rIns="0" bIns="0" rtlCol="0" anchor="t"/>
          <a:lstStyle/>
          <a:p>
            <a:pPr marL="0" indent="0">
              <a:lnSpc>
                <a:spcPts val="1800"/>
              </a:lnSpc>
              <a:buNone/>
            </a:pPr>
            <a:r>
              <a:rPr lang="en-US" sz="1200" dirty="0">
                <a:solidFill>
                  <a:srgbClr val="374151"/>
                </a:solidFill>
                <a:latin typeface="Raleway" pitchFamily="34" charset="0"/>
                <a:ea typeface="Raleway" pitchFamily="34" charset="-122"/>
                <a:cs typeface="Raleway" pitchFamily="34" charset="-120"/>
              </a:rPr>
              <a:t>Avant leur mariage officiel, Aleksandra et Józef ont eu deux filles : Wanda, née le 7 février 1918, puis Jadwiga, née le 28 février 1920. Leur union n'a pu être formalisée qu'après le décès de Maria Piłsudska, la première épouse de Józef.</a:t>
            </a:r>
            <a:endParaRPr lang="en-US" sz="1200" dirty="0"/>
          </a:p>
        </p:txBody>
      </p:sp>
      <p:sp>
        <p:nvSpPr>
          <p:cNvPr id="24" name="Text 5"/>
          <p:cNvSpPr/>
          <p:nvPr/>
        </p:nvSpPr>
        <p:spPr>
          <a:xfrm>
            <a:off x="1085850" y="4181475"/>
            <a:ext cx="4895850" cy="266700"/>
          </a:xfrm>
          <a:prstGeom prst="rect">
            <a:avLst/>
          </a:prstGeom>
          <a:noFill/>
          <a:ln/>
        </p:spPr>
        <p:txBody>
          <a:bodyPr wrap="square" lIns="0" tIns="0" rIns="0" bIns="0" rtlCol="0" anchor="t"/>
          <a:lstStyle/>
          <a:p>
            <a:pPr marL="0" indent="0">
              <a:lnSpc>
                <a:spcPts val="2100"/>
              </a:lnSpc>
              <a:buNone/>
            </a:pPr>
            <a:r>
              <a:rPr lang="en-US" sz="1500" b="1" dirty="0">
                <a:solidFill>
                  <a:srgbClr val="1F2937"/>
                </a:solidFill>
                <a:latin typeface="Raleway" pitchFamily="34" charset="0"/>
                <a:ea typeface="Raleway" pitchFamily="34" charset="-122"/>
                <a:cs typeface="Raleway" pitchFamily="34" charset="-120"/>
              </a:rPr>
              <a:t>Le mariage de 1921</a:t>
            </a:r>
            <a:endParaRPr lang="en-US" sz="1500" dirty="0"/>
          </a:p>
        </p:txBody>
      </p:sp>
      <p:sp>
        <p:nvSpPr>
          <p:cNvPr id="25" name="Text 6"/>
          <p:cNvSpPr/>
          <p:nvPr/>
        </p:nvSpPr>
        <p:spPr>
          <a:xfrm>
            <a:off x="1085850" y="4486275"/>
            <a:ext cx="4895850" cy="914400"/>
          </a:xfrm>
          <a:prstGeom prst="rect">
            <a:avLst/>
          </a:prstGeom>
          <a:noFill/>
          <a:ln/>
        </p:spPr>
        <p:txBody>
          <a:bodyPr wrap="square" lIns="0" tIns="0" rIns="0" bIns="0" rtlCol="0" anchor="t"/>
          <a:lstStyle/>
          <a:p>
            <a:pPr marL="0" indent="0">
              <a:lnSpc>
                <a:spcPts val="1800"/>
              </a:lnSpc>
              <a:buNone/>
            </a:pPr>
            <a:r>
              <a:rPr lang="en-US" sz="1200" dirty="0">
                <a:solidFill>
                  <a:srgbClr val="374151"/>
                </a:solidFill>
                <a:latin typeface="Raleway" pitchFamily="34" charset="0"/>
                <a:ea typeface="Raleway" pitchFamily="34" charset="-122"/>
                <a:cs typeface="Raleway" pitchFamily="34" charset="-120"/>
              </a:rPr>
              <a:t>Le mariage d'Aleksandra et Józef a eu lieu le 25 octobre 1921, quelques mois après le décès de Maria Piłsudska. Cette période illustre la complexité de leur vie personnelle, entremêlée avec les exigences de la lutte pour l'indépendance de la Pologne.</a:t>
            </a:r>
            <a:endParaRPr lang="en-US" sz="1200" dirty="0"/>
          </a:p>
        </p:txBody>
      </p:sp>
      <p:sp>
        <p:nvSpPr>
          <p:cNvPr id="26" name="Text 7"/>
          <p:cNvSpPr/>
          <p:nvPr/>
        </p:nvSpPr>
        <p:spPr>
          <a:xfrm>
            <a:off x="1085850" y="5629275"/>
            <a:ext cx="4895850" cy="266700"/>
          </a:xfrm>
          <a:prstGeom prst="rect">
            <a:avLst/>
          </a:prstGeom>
          <a:noFill/>
          <a:ln/>
        </p:spPr>
        <p:txBody>
          <a:bodyPr wrap="square" lIns="0" tIns="0" rIns="0" bIns="0" rtlCol="0" anchor="t"/>
          <a:lstStyle/>
          <a:p>
            <a:pPr marL="0" indent="0">
              <a:lnSpc>
                <a:spcPts val="2100"/>
              </a:lnSpc>
              <a:buNone/>
            </a:pPr>
            <a:r>
              <a:rPr lang="en-US" sz="1500" b="1" dirty="0">
                <a:solidFill>
                  <a:srgbClr val="1F2937"/>
                </a:solidFill>
                <a:latin typeface="Raleway" pitchFamily="34" charset="0"/>
                <a:ea typeface="Raleway" pitchFamily="34" charset="-122"/>
                <a:cs typeface="Raleway" pitchFamily="34" charset="-120"/>
              </a:rPr>
              <a:t>La vie à Sulejówek</a:t>
            </a:r>
            <a:endParaRPr lang="en-US" sz="1500" dirty="0"/>
          </a:p>
        </p:txBody>
      </p:sp>
      <p:sp>
        <p:nvSpPr>
          <p:cNvPr id="27" name="Text 8"/>
          <p:cNvSpPr/>
          <p:nvPr/>
        </p:nvSpPr>
        <p:spPr>
          <a:xfrm>
            <a:off x="1085850" y="5934075"/>
            <a:ext cx="4895850" cy="914400"/>
          </a:xfrm>
          <a:prstGeom prst="rect">
            <a:avLst/>
          </a:prstGeom>
          <a:noFill/>
          <a:ln/>
        </p:spPr>
        <p:txBody>
          <a:bodyPr wrap="square" lIns="0" tIns="0" rIns="0" bIns="0" rtlCol="0" anchor="t"/>
          <a:lstStyle/>
          <a:p>
            <a:pPr marL="0" indent="0">
              <a:lnSpc>
                <a:spcPts val="1800"/>
              </a:lnSpc>
              <a:buNone/>
            </a:pPr>
            <a:r>
              <a:rPr lang="en-US" sz="1200" dirty="0">
                <a:solidFill>
                  <a:srgbClr val="374151"/>
                </a:solidFill>
                <a:latin typeface="Raleway" pitchFamily="34" charset="0"/>
                <a:ea typeface="Raleway" pitchFamily="34" charset="-122"/>
                <a:cs typeface="Raleway" pitchFamily="34" charset="-120"/>
              </a:rPr>
              <a:t>Après le mariage, la famille Piłsudski s'est installée dans le charmant manoir "Milusin" à Sulejówek, devenu un havre de paix loin des tumultes de la vie politique. Entre 1923 et 1926, Aleksandra s'est consacrée à la gestion du foyer et à l'éducation de ses filles.</a:t>
            </a:r>
            <a:endParaRPr lang="en-US" sz="1200" dirty="0"/>
          </a:p>
        </p:txBody>
      </p:sp>
      <p:sp>
        <p:nvSpPr>
          <p:cNvPr id="28" name="Text 9"/>
          <p:cNvSpPr/>
          <p:nvPr/>
        </p:nvSpPr>
        <p:spPr>
          <a:xfrm>
            <a:off x="7854553" y="3000375"/>
            <a:ext cx="2388394" cy="723900"/>
          </a:xfrm>
          <a:prstGeom prst="rect">
            <a:avLst/>
          </a:prstGeom>
          <a:noFill/>
          <a:ln/>
        </p:spPr>
        <p:txBody>
          <a:bodyPr wrap="square" lIns="0" tIns="0" rIns="0" bIns="0" rtlCol="0" anchor="t"/>
          <a:lstStyle/>
          <a:p>
            <a:pPr marL="0" indent="0">
              <a:lnSpc>
                <a:spcPts val="1500"/>
              </a:lnSpc>
              <a:buNone/>
            </a:pPr>
            <a:r>
              <a:rPr lang="en-US" sz="1050" dirty="0">
                <a:solidFill>
                  <a:srgbClr val="FFFFFF"/>
                </a:solidFill>
                <a:latin typeface="Raleway" pitchFamily="34" charset="0"/>
                <a:ea typeface="Raleway" pitchFamily="34" charset="-122"/>
                <a:cs typeface="Raleway" pitchFamily="34" charset="-120"/>
              </a:rPr>
              <a:t>Aleksandra Piłsudska avec son mari et leurs filles à Sulejówek (1920-1926)</a:t>
            </a:r>
            <a:endParaRPr lang="en-US" sz="1050" dirty="0"/>
          </a:p>
        </p:txBody>
      </p:sp>
      <p:sp>
        <p:nvSpPr>
          <p:cNvPr id="29" name="Text 10"/>
          <p:cNvSpPr/>
          <p:nvPr/>
        </p:nvSpPr>
        <p:spPr>
          <a:xfrm>
            <a:off x="6374160" y="5438775"/>
            <a:ext cx="5349180" cy="342900"/>
          </a:xfrm>
          <a:prstGeom prst="rect">
            <a:avLst/>
          </a:prstGeom>
          <a:noFill/>
          <a:ln/>
        </p:spPr>
        <p:txBody>
          <a:bodyPr wrap="square" lIns="0" tIns="0" rIns="0" bIns="0" rtlCol="0" anchor="t"/>
          <a:lstStyle/>
          <a:p>
            <a:pPr marL="0" indent="0">
              <a:lnSpc>
                <a:spcPts val="1500"/>
              </a:lnSpc>
              <a:buNone/>
            </a:pPr>
            <a:r>
              <a:rPr lang="en-US" sz="1050" dirty="0">
                <a:solidFill>
                  <a:srgbClr val="FFFFFF"/>
                </a:solidFill>
                <a:latin typeface="Raleway" pitchFamily="34" charset="0"/>
                <a:ea typeface="Raleway" pitchFamily="34" charset="-122"/>
                <a:cs typeface="Raleway" pitchFamily="34" charset="-120"/>
              </a:rPr>
              <a:t>Le manoir "Milusin" à Sulejówek</a:t>
            </a:r>
            <a:endParaRPr lang="en-US" sz="1050" dirty="0"/>
          </a:p>
        </p:txBody>
      </p:sp>
      <p:sp>
        <p:nvSpPr>
          <p:cNvPr id="30" name="Text 11"/>
          <p:cNvSpPr/>
          <p:nvPr/>
        </p:nvSpPr>
        <p:spPr>
          <a:xfrm>
            <a:off x="6991350" y="6162675"/>
            <a:ext cx="3962400" cy="685800"/>
          </a:xfrm>
          <a:prstGeom prst="rect">
            <a:avLst/>
          </a:prstGeom>
          <a:noFill/>
          <a:ln/>
        </p:spPr>
        <p:txBody>
          <a:bodyPr wrap="square" lIns="0" tIns="0" rIns="0" bIns="0" rtlCol="0" anchor="t"/>
          <a:lstStyle/>
          <a:p>
            <a:pPr marL="0" indent="0">
              <a:lnSpc>
                <a:spcPts val="1800"/>
              </a:lnSpc>
              <a:buNone/>
            </a:pPr>
            <a:r>
              <a:rPr lang="en-US" sz="1200" i="1" dirty="0">
                <a:solidFill>
                  <a:srgbClr val="374151"/>
                </a:solidFill>
                <a:latin typeface="Raleway" pitchFamily="34" charset="0"/>
                <a:ea typeface="Raleway" pitchFamily="34" charset="-122"/>
                <a:cs typeface="Raleway" pitchFamily="34" charset="-120"/>
              </a:rPr>
              <a:t>"Cette période contraste fortement avec l'engagement public et souvent mouvementé de Józef Piłsudski, offrant un aperçu de leur quotidien familial."</a:t>
            </a:r>
            <a:endParaRPr lang="en-US" sz="120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2192000" cy="6962775"/>
          </a:xfrm>
          <a:prstGeom prst="rect">
            <a:avLst/>
          </a:prstGeom>
        </p:spPr>
      </p:pic>
      <p:pic>
        <p:nvPicPr>
          <p:cNvPr id="3" name="Image 1" descr="preencoded.png"/>
          <p:cNvPicPr>
            <a:picLocks noChangeAspect="1"/>
          </p:cNvPicPr>
          <p:nvPr/>
        </p:nvPicPr>
        <p:blipFill>
          <a:blip r:embed="rId4"/>
          <a:stretch>
            <a:fillRect/>
          </a:stretch>
        </p:blipFill>
        <p:spPr>
          <a:xfrm>
            <a:off x="0" y="0"/>
            <a:ext cx="12192000" cy="304800"/>
          </a:xfrm>
          <a:prstGeom prst="rect">
            <a:avLst/>
          </a:prstGeom>
        </p:spPr>
      </p:pic>
      <p:pic>
        <p:nvPicPr>
          <p:cNvPr id="4" name="Image 2" descr="preencoded.png"/>
          <p:cNvPicPr>
            <a:picLocks noChangeAspect="1"/>
          </p:cNvPicPr>
          <p:nvPr/>
        </p:nvPicPr>
        <p:blipFill>
          <a:blip r:embed="rId5"/>
          <a:stretch>
            <a:fillRect/>
          </a:stretch>
        </p:blipFill>
        <p:spPr>
          <a:xfrm>
            <a:off x="457200" y="952500"/>
            <a:ext cx="2819400" cy="28575"/>
          </a:xfrm>
          <a:prstGeom prst="rect">
            <a:avLst/>
          </a:prstGeom>
        </p:spPr>
      </p:pic>
      <p:pic>
        <p:nvPicPr>
          <p:cNvPr id="5" name="Image 3" descr="https://picture-search.skywork.ai/aippt/image/sheet/8c814cd583825e6ca76aed2350050ef5.jpg"/>
          <p:cNvPicPr>
            <a:picLocks noChangeAspect="1"/>
          </p:cNvPicPr>
          <p:nvPr/>
        </p:nvPicPr>
        <p:blipFill>
          <a:blip r:embed="rId6"/>
          <a:stretch>
            <a:fillRect/>
          </a:stretch>
        </p:blipFill>
        <p:spPr>
          <a:xfrm>
            <a:off x="1176784" y="1762125"/>
            <a:ext cx="2218283" cy="3048000"/>
          </a:xfrm>
          <a:prstGeom prst="rect">
            <a:avLst/>
          </a:prstGeom>
        </p:spPr>
      </p:pic>
      <p:pic>
        <p:nvPicPr>
          <p:cNvPr id="6" name="Image 4" descr="preencoded.png"/>
          <p:cNvPicPr>
            <a:picLocks noChangeAspect="1"/>
          </p:cNvPicPr>
          <p:nvPr/>
        </p:nvPicPr>
        <p:blipFill>
          <a:blip r:embed="rId7"/>
          <a:stretch>
            <a:fillRect/>
          </a:stretch>
        </p:blipFill>
        <p:spPr>
          <a:xfrm>
            <a:off x="457200" y="5038725"/>
            <a:ext cx="3657600" cy="990600"/>
          </a:xfrm>
          <a:prstGeom prst="rect">
            <a:avLst/>
          </a:prstGeom>
        </p:spPr>
      </p:pic>
      <p:pic>
        <p:nvPicPr>
          <p:cNvPr id="7" name="Image 5" descr="preencoded.png"/>
          <p:cNvPicPr>
            <a:picLocks noChangeAspect="1"/>
          </p:cNvPicPr>
          <p:nvPr/>
        </p:nvPicPr>
        <p:blipFill>
          <a:blip r:embed="rId8"/>
          <a:stretch>
            <a:fillRect/>
          </a:stretch>
        </p:blipFill>
        <p:spPr>
          <a:xfrm>
            <a:off x="4419600" y="1285875"/>
            <a:ext cx="7315200" cy="1447800"/>
          </a:xfrm>
          <a:prstGeom prst="rect">
            <a:avLst/>
          </a:prstGeom>
        </p:spPr>
      </p:pic>
      <p:pic>
        <p:nvPicPr>
          <p:cNvPr id="8" name="Image 6" descr="preencoded.png"/>
          <p:cNvPicPr>
            <a:picLocks noChangeAspect="1"/>
          </p:cNvPicPr>
          <p:nvPr/>
        </p:nvPicPr>
        <p:blipFill>
          <a:blip r:embed="rId9"/>
          <a:stretch>
            <a:fillRect/>
          </a:stretch>
        </p:blipFill>
        <p:spPr>
          <a:xfrm>
            <a:off x="4419600" y="2962275"/>
            <a:ext cx="3562350" cy="1790700"/>
          </a:xfrm>
          <a:prstGeom prst="rect">
            <a:avLst/>
          </a:prstGeom>
        </p:spPr>
      </p:pic>
      <p:pic>
        <p:nvPicPr>
          <p:cNvPr id="9" name="Image 7" descr="preencoded.png"/>
          <p:cNvPicPr>
            <a:picLocks noChangeAspect="1"/>
          </p:cNvPicPr>
          <p:nvPr/>
        </p:nvPicPr>
        <p:blipFill>
          <a:blip r:embed="rId10"/>
          <a:stretch>
            <a:fillRect/>
          </a:stretch>
        </p:blipFill>
        <p:spPr>
          <a:xfrm>
            <a:off x="4572000" y="3114675"/>
            <a:ext cx="476250" cy="476250"/>
          </a:xfrm>
          <a:prstGeom prst="rect">
            <a:avLst/>
          </a:prstGeom>
        </p:spPr>
      </p:pic>
      <p:pic>
        <p:nvPicPr>
          <p:cNvPr id="10" name="Image 8" descr="preencoded.png"/>
          <p:cNvPicPr>
            <a:picLocks noChangeAspect="1"/>
          </p:cNvPicPr>
          <p:nvPr/>
        </p:nvPicPr>
        <p:blipFill>
          <a:blip r:embed="rId11"/>
          <a:stretch>
            <a:fillRect/>
          </a:stretch>
        </p:blipFill>
        <p:spPr>
          <a:xfrm>
            <a:off x="4700588" y="3219450"/>
            <a:ext cx="219075" cy="266700"/>
          </a:xfrm>
          <a:prstGeom prst="rect">
            <a:avLst/>
          </a:prstGeom>
        </p:spPr>
      </p:pic>
      <p:pic>
        <p:nvPicPr>
          <p:cNvPr id="11" name="Image 9" descr="preencoded.png"/>
          <p:cNvPicPr>
            <a:picLocks noChangeAspect="1"/>
          </p:cNvPicPr>
          <p:nvPr/>
        </p:nvPicPr>
        <p:blipFill>
          <a:blip r:embed="rId9"/>
          <a:stretch>
            <a:fillRect/>
          </a:stretch>
        </p:blipFill>
        <p:spPr>
          <a:xfrm>
            <a:off x="8172450" y="2962275"/>
            <a:ext cx="3562350" cy="1790700"/>
          </a:xfrm>
          <a:prstGeom prst="rect">
            <a:avLst/>
          </a:prstGeom>
        </p:spPr>
      </p:pic>
      <p:pic>
        <p:nvPicPr>
          <p:cNvPr id="12" name="Image 10" descr="preencoded.png"/>
          <p:cNvPicPr>
            <a:picLocks noChangeAspect="1"/>
          </p:cNvPicPr>
          <p:nvPr/>
        </p:nvPicPr>
        <p:blipFill>
          <a:blip r:embed="rId12"/>
          <a:stretch>
            <a:fillRect/>
          </a:stretch>
        </p:blipFill>
        <p:spPr>
          <a:xfrm>
            <a:off x="8324850" y="3114675"/>
            <a:ext cx="476250" cy="476250"/>
          </a:xfrm>
          <a:prstGeom prst="rect">
            <a:avLst/>
          </a:prstGeom>
        </p:spPr>
      </p:pic>
      <p:pic>
        <p:nvPicPr>
          <p:cNvPr id="13" name="Image 11" descr="preencoded.png"/>
          <p:cNvPicPr>
            <a:picLocks noChangeAspect="1"/>
          </p:cNvPicPr>
          <p:nvPr/>
        </p:nvPicPr>
        <p:blipFill>
          <a:blip r:embed="rId13"/>
          <a:stretch>
            <a:fillRect/>
          </a:stretch>
        </p:blipFill>
        <p:spPr>
          <a:xfrm>
            <a:off x="8467725" y="3219450"/>
            <a:ext cx="190500" cy="266700"/>
          </a:xfrm>
          <a:prstGeom prst="rect">
            <a:avLst/>
          </a:prstGeom>
        </p:spPr>
      </p:pic>
      <p:pic>
        <p:nvPicPr>
          <p:cNvPr id="14" name="Image 12" descr="preencoded.png"/>
          <p:cNvPicPr>
            <a:picLocks noChangeAspect="1"/>
          </p:cNvPicPr>
          <p:nvPr/>
        </p:nvPicPr>
        <p:blipFill>
          <a:blip r:embed="rId14"/>
          <a:stretch>
            <a:fillRect/>
          </a:stretch>
        </p:blipFill>
        <p:spPr>
          <a:xfrm>
            <a:off x="4419600" y="4943475"/>
            <a:ext cx="3562350" cy="1562100"/>
          </a:xfrm>
          <a:prstGeom prst="rect">
            <a:avLst/>
          </a:prstGeom>
        </p:spPr>
      </p:pic>
      <p:pic>
        <p:nvPicPr>
          <p:cNvPr id="15" name="Image 13" descr="preencoded.png"/>
          <p:cNvPicPr>
            <a:picLocks noChangeAspect="1"/>
          </p:cNvPicPr>
          <p:nvPr/>
        </p:nvPicPr>
        <p:blipFill>
          <a:blip r:embed="rId15"/>
          <a:stretch>
            <a:fillRect/>
          </a:stretch>
        </p:blipFill>
        <p:spPr>
          <a:xfrm>
            <a:off x="4572000" y="5095875"/>
            <a:ext cx="476250" cy="476250"/>
          </a:xfrm>
          <a:prstGeom prst="rect">
            <a:avLst/>
          </a:prstGeom>
        </p:spPr>
      </p:pic>
      <p:pic>
        <p:nvPicPr>
          <p:cNvPr id="16" name="Image 14" descr="preencoded.png"/>
          <p:cNvPicPr>
            <a:picLocks noChangeAspect="1"/>
          </p:cNvPicPr>
          <p:nvPr/>
        </p:nvPicPr>
        <p:blipFill>
          <a:blip r:embed="rId16"/>
          <a:stretch>
            <a:fillRect/>
          </a:stretch>
        </p:blipFill>
        <p:spPr>
          <a:xfrm>
            <a:off x="4724400" y="5200650"/>
            <a:ext cx="171450" cy="266700"/>
          </a:xfrm>
          <a:prstGeom prst="rect">
            <a:avLst/>
          </a:prstGeom>
        </p:spPr>
      </p:pic>
      <p:pic>
        <p:nvPicPr>
          <p:cNvPr id="17" name="Image 15" descr="preencoded.png"/>
          <p:cNvPicPr>
            <a:picLocks noChangeAspect="1"/>
          </p:cNvPicPr>
          <p:nvPr/>
        </p:nvPicPr>
        <p:blipFill>
          <a:blip r:embed="rId14"/>
          <a:stretch>
            <a:fillRect/>
          </a:stretch>
        </p:blipFill>
        <p:spPr>
          <a:xfrm>
            <a:off x="8172450" y="4943475"/>
            <a:ext cx="3562350" cy="1562100"/>
          </a:xfrm>
          <a:prstGeom prst="rect">
            <a:avLst/>
          </a:prstGeom>
        </p:spPr>
      </p:pic>
      <p:pic>
        <p:nvPicPr>
          <p:cNvPr id="18" name="Image 16" descr="preencoded.png"/>
          <p:cNvPicPr>
            <a:picLocks noChangeAspect="1"/>
          </p:cNvPicPr>
          <p:nvPr/>
        </p:nvPicPr>
        <p:blipFill>
          <a:blip r:embed="rId17"/>
          <a:stretch>
            <a:fillRect/>
          </a:stretch>
        </p:blipFill>
        <p:spPr>
          <a:xfrm>
            <a:off x="8324850" y="5095875"/>
            <a:ext cx="476250" cy="476250"/>
          </a:xfrm>
          <a:prstGeom prst="rect">
            <a:avLst/>
          </a:prstGeom>
        </p:spPr>
      </p:pic>
      <p:pic>
        <p:nvPicPr>
          <p:cNvPr id="19" name="Image 17" descr="preencoded.png"/>
          <p:cNvPicPr>
            <a:picLocks noChangeAspect="1"/>
          </p:cNvPicPr>
          <p:nvPr/>
        </p:nvPicPr>
        <p:blipFill>
          <a:blip r:embed="rId18"/>
          <a:stretch>
            <a:fillRect/>
          </a:stretch>
        </p:blipFill>
        <p:spPr>
          <a:xfrm>
            <a:off x="8443913" y="5200650"/>
            <a:ext cx="238125" cy="266700"/>
          </a:xfrm>
          <a:prstGeom prst="rect">
            <a:avLst/>
          </a:prstGeom>
        </p:spPr>
      </p:pic>
      <p:pic>
        <p:nvPicPr>
          <p:cNvPr id="20" name="Image 18" descr="preencoded.png"/>
          <p:cNvPicPr>
            <a:picLocks noChangeAspect="1"/>
          </p:cNvPicPr>
          <p:nvPr/>
        </p:nvPicPr>
        <p:blipFill>
          <a:blip r:embed="rId19"/>
          <a:stretch>
            <a:fillRect/>
          </a:stretch>
        </p:blipFill>
        <p:spPr>
          <a:xfrm>
            <a:off x="0" y="6657975"/>
            <a:ext cx="12192000" cy="304800"/>
          </a:xfrm>
          <a:prstGeom prst="rect">
            <a:avLst/>
          </a:prstGeom>
        </p:spPr>
      </p:pic>
      <p:sp>
        <p:nvSpPr>
          <p:cNvPr id="21" name="Text 0"/>
          <p:cNvSpPr/>
          <p:nvPr/>
        </p:nvSpPr>
        <p:spPr>
          <a:xfrm>
            <a:off x="457200" y="457200"/>
            <a:ext cx="11277600" cy="381000"/>
          </a:xfrm>
          <a:prstGeom prst="rect">
            <a:avLst/>
          </a:prstGeom>
          <a:noFill/>
          <a:ln/>
        </p:spPr>
        <p:txBody>
          <a:bodyPr wrap="square" lIns="0" tIns="0" rIns="0" bIns="0" rtlCol="0" anchor="t"/>
          <a:lstStyle/>
          <a:p>
            <a:pPr marL="0" indent="0">
              <a:lnSpc>
                <a:spcPts val="3000"/>
              </a:lnSpc>
              <a:buNone/>
            </a:pPr>
            <a:r>
              <a:rPr lang="en-US" sz="2700" b="1" dirty="0">
                <a:solidFill>
                  <a:srgbClr val="7F1D1D"/>
                </a:solidFill>
                <a:latin typeface="Playfair Display" pitchFamily="34" charset="0"/>
                <a:ea typeface="Playfair Display" pitchFamily="34" charset="-122"/>
                <a:cs typeface="Playfair Display" pitchFamily="34" charset="-120"/>
              </a:rPr>
              <a:t>Première Dame de Pologne</a:t>
            </a:r>
            <a:endParaRPr lang="en-US" sz="2700" dirty="0"/>
          </a:p>
        </p:txBody>
      </p:sp>
      <p:sp>
        <p:nvSpPr>
          <p:cNvPr id="22" name="Text 1"/>
          <p:cNvSpPr/>
          <p:nvPr/>
        </p:nvSpPr>
        <p:spPr>
          <a:xfrm>
            <a:off x="609600" y="5191125"/>
            <a:ext cx="3352800" cy="685800"/>
          </a:xfrm>
          <a:prstGeom prst="rect">
            <a:avLst/>
          </a:prstGeom>
          <a:noFill/>
          <a:ln/>
        </p:spPr>
        <p:txBody>
          <a:bodyPr wrap="square" lIns="0" tIns="0" rIns="0" bIns="0" rtlCol="0" anchor="t"/>
          <a:lstStyle/>
          <a:p>
            <a:pPr marL="0" indent="0" algn="ctr">
              <a:lnSpc>
                <a:spcPts val="1800"/>
              </a:lnSpc>
              <a:buNone/>
            </a:pPr>
            <a:r>
              <a:rPr lang="en-US" sz="1200" i="1" dirty="0">
                <a:solidFill>
                  <a:srgbClr val="374151"/>
                </a:solidFill>
                <a:latin typeface="Raleway" pitchFamily="34" charset="0"/>
                <a:ea typeface="Raleway" pitchFamily="34" charset="-122"/>
                <a:cs typeface="Raleway" pitchFamily="34" charset="-120"/>
              </a:rPr>
              <a:t>"Le Belvédère, palace de la dignité présidentielle, devint le haven de la vie privée et intellectuelle de la famille Piłsudski."</a:t>
            </a:r>
            <a:endParaRPr lang="en-US" sz="1200" dirty="0"/>
          </a:p>
        </p:txBody>
      </p:sp>
      <p:sp>
        <p:nvSpPr>
          <p:cNvPr id="23" name="Text 2"/>
          <p:cNvSpPr/>
          <p:nvPr/>
        </p:nvSpPr>
        <p:spPr>
          <a:xfrm>
            <a:off x="4610100" y="1476375"/>
            <a:ext cx="6934200" cy="1066800"/>
          </a:xfrm>
          <a:prstGeom prst="rect">
            <a:avLst/>
          </a:prstGeom>
          <a:noFill/>
          <a:ln/>
        </p:spPr>
        <p:txBody>
          <a:bodyPr wrap="square" lIns="0" tIns="0" rIns="0" bIns="0" rtlCol="0" anchor="t"/>
          <a:lstStyle/>
          <a:p>
            <a:pPr marL="0" indent="0">
              <a:lnSpc>
                <a:spcPts val="2100"/>
              </a:lnSpc>
              <a:buNone/>
            </a:pPr>
            <a:r>
              <a:rPr lang="en-US" sz="1500" dirty="0">
                <a:solidFill>
                  <a:srgbClr val="1F2937"/>
                </a:solidFill>
                <a:latin typeface="Raleway" pitchFamily="34" charset="0"/>
                <a:ea typeface="Raleway" pitchFamily="34" charset="-122"/>
                <a:cs typeface="Raleway" pitchFamily="34" charset="-120"/>
              </a:rPr>
              <a:t>Après le coup d'État de mai 1926, la famille Piłsudski est retournée au palais du Belvédère, où Aleksandra Piłsudska a assumé le rôle de Première Dame. Bien qu'elle n'ait pas exercé de fonctions politiques officielles, son influence était notable dans la vie publique et privée de la Pologne de l'après-guerre.</a:t>
            </a:r>
            <a:endParaRPr lang="en-US" sz="1500" dirty="0"/>
          </a:p>
        </p:txBody>
      </p:sp>
      <p:sp>
        <p:nvSpPr>
          <p:cNvPr id="24" name="Text 3"/>
          <p:cNvSpPr/>
          <p:nvPr/>
        </p:nvSpPr>
        <p:spPr>
          <a:xfrm>
            <a:off x="5162550" y="3114675"/>
            <a:ext cx="3200400" cy="266700"/>
          </a:xfrm>
          <a:prstGeom prst="rect">
            <a:avLst/>
          </a:prstGeom>
          <a:noFill/>
          <a:ln/>
        </p:spPr>
        <p:txBody>
          <a:bodyPr wrap="square" lIns="0" tIns="0" rIns="0" bIns="0" rtlCol="0" anchor="t"/>
          <a:lstStyle/>
          <a:p>
            <a:pPr marL="0" indent="0">
              <a:lnSpc>
                <a:spcPts val="2100"/>
              </a:lnSpc>
              <a:buNone/>
            </a:pPr>
            <a:r>
              <a:rPr lang="en-US" sz="1350" b="1" dirty="0">
                <a:solidFill>
                  <a:srgbClr val="1F2937"/>
                </a:solidFill>
                <a:latin typeface="Raleway" pitchFamily="34" charset="0"/>
                <a:ea typeface="Raleway" pitchFamily="34" charset="-122"/>
                <a:cs typeface="Raleway" pitchFamily="34" charset="-120"/>
              </a:rPr>
              <a:t>Résidence du Belvédère</a:t>
            </a:r>
            <a:endParaRPr lang="en-US" sz="1350" dirty="0"/>
          </a:p>
        </p:txBody>
      </p:sp>
      <p:sp>
        <p:nvSpPr>
          <p:cNvPr id="25" name="Text 4"/>
          <p:cNvSpPr/>
          <p:nvPr/>
        </p:nvSpPr>
        <p:spPr>
          <a:xfrm>
            <a:off x="5162550" y="3457575"/>
            <a:ext cx="2667000" cy="685800"/>
          </a:xfrm>
          <a:prstGeom prst="rect">
            <a:avLst/>
          </a:prstGeom>
          <a:noFill/>
          <a:ln/>
        </p:spPr>
        <p:txBody>
          <a:bodyPr wrap="square" lIns="0" tIns="0" rIns="0" bIns="0" rtlCol="0" anchor="t"/>
          <a:lstStyle/>
          <a:p>
            <a:pPr marL="0" indent="0">
              <a:lnSpc>
                <a:spcPts val="1800"/>
              </a:lnSpc>
              <a:buNone/>
            </a:pPr>
            <a:r>
              <a:rPr lang="en-US" sz="1200" dirty="0">
                <a:solidFill>
                  <a:srgbClr val="374151"/>
                </a:solidFill>
                <a:latin typeface="Raleway" pitchFamily="34" charset="0"/>
                <a:ea typeface="Raleway" pitchFamily="34" charset="-122"/>
                <a:cs typeface="Raleway" pitchFamily="34" charset="-120"/>
              </a:rPr>
              <a:t>Le Belvédère est devenu le centre de sa vie publique et privée, un havre loin des tumultes de la vie politique.</a:t>
            </a:r>
            <a:endParaRPr lang="en-US" sz="1200" dirty="0"/>
          </a:p>
        </p:txBody>
      </p:sp>
      <p:sp>
        <p:nvSpPr>
          <p:cNvPr id="26" name="Text 5"/>
          <p:cNvSpPr/>
          <p:nvPr/>
        </p:nvSpPr>
        <p:spPr>
          <a:xfrm>
            <a:off x="8915400" y="3114675"/>
            <a:ext cx="3200400" cy="266700"/>
          </a:xfrm>
          <a:prstGeom prst="rect">
            <a:avLst/>
          </a:prstGeom>
          <a:noFill/>
          <a:ln/>
        </p:spPr>
        <p:txBody>
          <a:bodyPr wrap="square" lIns="0" tIns="0" rIns="0" bIns="0" rtlCol="0" anchor="t"/>
          <a:lstStyle/>
          <a:p>
            <a:pPr marL="0" indent="0">
              <a:lnSpc>
                <a:spcPts val="2100"/>
              </a:lnSpc>
              <a:buNone/>
            </a:pPr>
            <a:r>
              <a:rPr lang="en-US" sz="1350" b="1" dirty="0">
                <a:solidFill>
                  <a:srgbClr val="1F2937"/>
                </a:solidFill>
                <a:latin typeface="Raleway" pitchFamily="34" charset="0"/>
                <a:ea typeface="Raleway" pitchFamily="34" charset="-122"/>
                <a:cs typeface="Raleway" pitchFamily="34" charset="-120"/>
              </a:rPr>
              <a:t>Secrétaire de son mari</a:t>
            </a:r>
            <a:endParaRPr lang="en-US" sz="1350" dirty="0"/>
          </a:p>
        </p:txBody>
      </p:sp>
      <p:sp>
        <p:nvSpPr>
          <p:cNvPr id="27" name="Text 6"/>
          <p:cNvSpPr/>
          <p:nvPr/>
        </p:nvSpPr>
        <p:spPr>
          <a:xfrm>
            <a:off x="8915400" y="3457575"/>
            <a:ext cx="2667000" cy="1143000"/>
          </a:xfrm>
          <a:prstGeom prst="rect">
            <a:avLst/>
          </a:prstGeom>
          <a:noFill/>
          <a:ln/>
        </p:spPr>
        <p:txBody>
          <a:bodyPr wrap="square" lIns="0" tIns="0" rIns="0" bIns="0" rtlCol="0" anchor="t"/>
          <a:lstStyle/>
          <a:p>
            <a:pPr marL="0" indent="0">
              <a:lnSpc>
                <a:spcPts val="1800"/>
              </a:lnSpc>
              <a:buNone/>
            </a:pPr>
            <a:r>
              <a:rPr lang="en-US" sz="1200" dirty="0">
                <a:solidFill>
                  <a:srgbClr val="374151"/>
                </a:solidFill>
                <a:latin typeface="Raleway" pitchFamily="34" charset="0"/>
                <a:ea typeface="Raleway" pitchFamily="34" charset="-122"/>
                <a:cs typeface="Raleway" pitchFamily="34" charset="-120"/>
              </a:rPr>
              <a:t>Elle agissait souvent comme secrétaire de son mari, notamment en dictant et transcrivant le contenu de ses livres, tel que "Rok 1920" (L'Année 1920).</a:t>
            </a:r>
            <a:endParaRPr lang="en-US" sz="1200" dirty="0"/>
          </a:p>
        </p:txBody>
      </p:sp>
      <p:sp>
        <p:nvSpPr>
          <p:cNvPr id="28" name="Text 7"/>
          <p:cNvSpPr/>
          <p:nvPr/>
        </p:nvSpPr>
        <p:spPr>
          <a:xfrm>
            <a:off x="5162550" y="5095875"/>
            <a:ext cx="3200400" cy="266700"/>
          </a:xfrm>
          <a:prstGeom prst="rect">
            <a:avLst/>
          </a:prstGeom>
          <a:noFill/>
          <a:ln/>
        </p:spPr>
        <p:txBody>
          <a:bodyPr wrap="square" lIns="0" tIns="0" rIns="0" bIns="0" rtlCol="0" anchor="t"/>
          <a:lstStyle/>
          <a:p>
            <a:pPr marL="0" indent="0">
              <a:lnSpc>
                <a:spcPts val="2100"/>
              </a:lnSpc>
              <a:buNone/>
            </a:pPr>
            <a:r>
              <a:rPr lang="en-US" sz="1350" b="1" dirty="0">
                <a:solidFill>
                  <a:srgbClr val="1F2937"/>
                </a:solidFill>
                <a:latin typeface="Raleway" pitchFamily="34" charset="0"/>
                <a:ea typeface="Raleway" pitchFamily="34" charset="-122"/>
                <a:cs typeface="Raleway" pitchFamily="34" charset="-120"/>
              </a:rPr>
              <a:t>Soutien intellectuel</a:t>
            </a:r>
            <a:endParaRPr lang="en-US" sz="1350" dirty="0"/>
          </a:p>
        </p:txBody>
      </p:sp>
      <p:sp>
        <p:nvSpPr>
          <p:cNvPr id="29" name="Text 8"/>
          <p:cNvSpPr/>
          <p:nvPr/>
        </p:nvSpPr>
        <p:spPr>
          <a:xfrm>
            <a:off x="5162550" y="5438775"/>
            <a:ext cx="2667000" cy="914400"/>
          </a:xfrm>
          <a:prstGeom prst="rect">
            <a:avLst/>
          </a:prstGeom>
          <a:noFill/>
          <a:ln/>
        </p:spPr>
        <p:txBody>
          <a:bodyPr wrap="square" lIns="0" tIns="0" rIns="0" bIns="0" rtlCol="0" anchor="t"/>
          <a:lstStyle/>
          <a:p>
            <a:pPr marL="0" indent="0">
              <a:lnSpc>
                <a:spcPts val="1800"/>
              </a:lnSpc>
              <a:buNone/>
            </a:pPr>
            <a:r>
              <a:rPr lang="en-US" sz="1200" dirty="0">
                <a:solidFill>
                  <a:srgbClr val="374151"/>
                </a:solidFill>
                <a:latin typeface="Raleway" pitchFamily="34" charset="0"/>
                <a:ea typeface="Raleway" pitchFamily="34" charset="-122"/>
                <a:cs typeface="Raleway" pitchFamily="34" charset="-120"/>
              </a:rPr>
              <a:t>Elle soutenait Józef Piłsudski dans ses travaux intellectuels et mémoriels, participant activement à la constitution de son héritage.</a:t>
            </a:r>
            <a:endParaRPr lang="en-US" sz="1200" dirty="0"/>
          </a:p>
        </p:txBody>
      </p:sp>
      <p:sp>
        <p:nvSpPr>
          <p:cNvPr id="30" name="Text 9"/>
          <p:cNvSpPr/>
          <p:nvPr/>
        </p:nvSpPr>
        <p:spPr>
          <a:xfrm>
            <a:off x="8915400" y="5095875"/>
            <a:ext cx="3200400" cy="266700"/>
          </a:xfrm>
          <a:prstGeom prst="rect">
            <a:avLst/>
          </a:prstGeom>
          <a:noFill/>
          <a:ln/>
        </p:spPr>
        <p:txBody>
          <a:bodyPr wrap="square" lIns="0" tIns="0" rIns="0" bIns="0" rtlCol="0" anchor="t"/>
          <a:lstStyle/>
          <a:p>
            <a:pPr marL="0" indent="0">
              <a:lnSpc>
                <a:spcPts val="2100"/>
              </a:lnSpc>
              <a:buNone/>
            </a:pPr>
            <a:r>
              <a:rPr lang="en-US" sz="1350" b="1" dirty="0">
                <a:solidFill>
                  <a:srgbClr val="1F2937"/>
                </a:solidFill>
                <a:latin typeface="Raleway" pitchFamily="34" charset="0"/>
                <a:ea typeface="Raleway" pitchFamily="34" charset="-122"/>
                <a:cs typeface="Raleway" pitchFamily="34" charset="-120"/>
              </a:rPr>
              <a:t>Relations diplomatiques</a:t>
            </a:r>
            <a:endParaRPr lang="en-US" sz="1350" dirty="0"/>
          </a:p>
        </p:txBody>
      </p:sp>
      <p:sp>
        <p:nvSpPr>
          <p:cNvPr id="31" name="Text 10"/>
          <p:cNvSpPr/>
          <p:nvPr/>
        </p:nvSpPr>
        <p:spPr>
          <a:xfrm>
            <a:off x="8915400" y="5438775"/>
            <a:ext cx="2667000" cy="914400"/>
          </a:xfrm>
          <a:prstGeom prst="rect">
            <a:avLst/>
          </a:prstGeom>
          <a:noFill/>
          <a:ln/>
        </p:spPr>
        <p:txBody>
          <a:bodyPr wrap="square" lIns="0" tIns="0" rIns="0" bIns="0" rtlCol="0" anchor="t"/>
          <a:lstStyle/>
          <a:p>
            <a:pPr marL="0" indent="0">
              <a:lnSpc>
                <a:spcPts val="1800"/>
              </a:lnSpc>
              <a:buNone/>
            </a:pPr>
            <a:r>
              <a:rPr lang="en-US" sz="1200" dirty="0">
                <a:solidFill>
                  <a:srgbClr val="374151"/>
                </a:solidFill>
                <a:latin typeface="Raleway" pitchFamily="34" charset="0"/>
                <a:ea typeface="Raleway" pitchFamily="34" charset="-122"/>
                <a:cs typeface="Raleway" pitchFamily="34" charset="-120"/>
              </a:rPr>
              <a:t>Elle recevait les ambassadeurs et soutenait les relations internationales de la Pologne, utilisant son charisme et son éducation mondaine.</a:t>
            </a:r>
            <a:endParaRPr lang="en-US" sz="120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2192000" cy="6858000"/>
          </a:xfrm>
          <a:prstGeom prst="rect">
            <a:avLst/>
          </a:prstGeom>
        </p:spPr>
      </p:pic>
      <p:pic>
        <p:nvPicPr>
          <p:cNvPr id="3" name="Image 1" descr="preencoded.png"/>
          <p:cNvPicPr>
            <a:picLocks noChangeAspect="1"/>
          </p:cNvPicPr>
          <p:nvPr/>
        </p:nvPicPr>
        <p:blipFill>
          <a:blip r:embed="rId4"/>
          <a:stretch>
            <a:fillRect/>
          </a:stretch>
        </p:blipFill>
        <p:spPr>
          <a:xfrm>
            <a:off x="0" y="0"/>
            <a:ext cx="12192000" cy="304800"/>
          </a:xfrm>
          <a:prstGeom prst="rect">
            <a:avLst/>
          </a:prstGeom>
        </p:spPr>
      </p:pic>
      <p:pic>
        <p:nvPicPr>
          <p:cNvPr id="4" name="Image 2" descr="preencoded.png"/>
          <p:cNvPicPr>
            <a:picLocks noChangeAspect="1"/>
          </p:cNvPicPr>
          <p:nvPr/>
        </p:nvPicPr>
        <p:blipFill>
          <a:blip r:embed="rId5"/>
          <a:stretch>
            <a:fillRect/>
          </a:stretch>
        </p:blipFill>
        <p:spPr>
          <a:xfrm>
            <a:off x="457200" y="952500"/>
            <a:ext cx="2819400" cy="28575"/>
          </a:xfrm>
          <a:prstGeom prst="rect">
            <a:avLst/>
          </a:prstGeom>
        </p:spPr>
      </p:pic>
      <p:pic>
        <p:nvPicPr>
          <p:cNvPr id="5" name="Image 3" descr="preencoded.png"/>
          <p:cNvPicPr>
            <a:picLocks noChangeAspect="1"/>
          </p:cNvPicPr>
          <p:nvPr/>
        </p:nvPicPr>
        <p:blipFill>
          <a:blip r:embed="rId6"/>
          <a:stretch>
            <a:fillRect/>
          </a:stretch>
        </p:blipFill>
        <p:spPr>
          <a:xfrm>
            <a:off x="457200" y="2238375"/>
            <a:ext cx="5486400" cy="762000"/>
          </a:xfrm>
          <a:prstGeom prst="rect">
            <a:avLst/>
          </a:prstGeom>
        </p:spPr>
      </p:pic>
      <p:pic>
        <p:nvPicPr>
          <p:cNvPr id="6" name="Image 4" descr="preencoded.png"/>
          <p:cNvPicPr>
            <a:picLocks noChangeAspect="1"/>
          </p:cNvPicPr>
          <p:nvPr/>
        </p:nvPicPr>
        <p:blipFill>
          <a:blip r:embed="rId7"/>
          <a:stretch>
            <a:fillRect/>
          </a:stretch>
        </p:blipFill>
        <p:spPr>
          <a:xfrm>
            <a:off x="609600" y="2390775"/>
            <a:ext cx="381000" cy="381000"/>
          </a:xfrm>
          <a:prstGeom prst="rect">
            <a:avLst/>
          </a:prstGeom>
        </p:spPr>
      </p:pic>
      <p:pic>
        <p:nvPicPr>
          <p:cNvPr id="7" name="Image 5" descr="preencoded.png"/>
          <p:cNvPicPr>
            <a:picLocks noChangeAspect="1"/>
          </p:cNvPicPr>
          <p:nvPr/>
        </p:nvPicPr>
        <p:blipFill>
          <a:blip r:embed="rId8"/>
          <a:stretch>
            <a:fillRect/>
          </a:stretch>
        </p:blipFill>
        <p:spPr>
          <a:xfrm>
            <a:off x="704850" y="2505075"/>
            <a:ext cx="190500" cy="152400"/>
          </a:xfrm>
          <a:prstGeom prst="rect">
            <a:avLst/>
          </a:prstGeom>
        </p:spPr>
      </p:pic>
      <p:pic>
        <p:nvPicPr>
          <p:cNvPr id="8" name="Image 6" descr="preencoded.png"/>
          <p:cNvPicPr>
            <a:picLocks noChangeAspect="1"/>
          </p:cNvPicPr>
          <p:nvPr/>
        </p:nvPicPr>
        <p:blipFill>
          <a:blip r:embed="rId9"/>
          <a:stretch>
            <a:fillRect/>
          </a:stretch>
        </p:blipFill>
        <p:spPr>
          <a:xfrm>
            <a:off x="457200" y="3152775"/>
            <a:ext cx="5486400" cy="1219200"/>
          </a:xfrm>
          <a:prstGeom prst="rect">
            <a:avLst/>
          </a:prstGeom>
        </p:spPr>
      </p:pic>
      <p:pic>
        <p:nvPicPr>
          <p:cNvPr id="9" name="Image 7" descr="preencoded.png"/>
          <p:cNvPicPr>
            <a:picLocks noChangeAspect="1"/>
          </p:cNvPicPr>
          <p:nvPr/>
        </p:nvPicPr>
        <p:blipFill>
          <a:blip r:embed="rId10"/>
          <a:stretch>
            <a:fillRect/>
          </a:stretch>
        </p:blipFill>
        <p:spPr>
          <a:xfrm>
            <a:off x="609600" y="3305175"/>
            <a:ext cx="381000" cy="381000"/>
          </a:xfrm>
          <a:prstGeom prst="rect">
            <a:avLst/>
          </a:prstGeom>
        </p:spPr>
      </p:pic>
      <p:pic>
        <p:nvPicPr>
          <p:cNvPr id="10" name="Image 8" descr="preencoded.png"/>
          <p:cNvPicPr>
            <a:picLocks noChangeAspect="1"/>
          </p:cNvPicPr>
          <p:nvPr/>
        </p:nvPicPr>
        <p:blipFill>
          <a:blip r:embed="rId11"/>
          <a:stretch>
            <a:fillRect/>
          </a:stretch>
        </p:blipFill>
        <p:spPr>
          <a:xfrm>
            <a:off x="714375" y="3419475"/>
            <a:ext cx="171450" cy="152400"/>
          </a:xfrm>
          <a:prstGeom prst="rect">
            <a:avLst/>
          </a:prstGeom>
        </p:spPr>
      </p:pic>
      <p:pic>
        <p:nvPicPr>
          <p:cNvPr id="11" name="Image 9" descr="preencoded.png"/>
          <p:cNvPicPr>
            <a:picLocks noChangeAspect="1"/>
          </p:cNvPicPr>
          <p:nvPr/>
        </p:nvPicPr>
        <p:blipFill>
          <a:blip r:embed="rId12"/>
          <a:stretch>
            <a:fillRect/>
          </a:stretch>
        </p:blipFill>
        <p:spPr>
          <a:xfrm>
            <a:off x="457200" y="4524375"/>
            <a:ext cx="5486400" cy="952500"/>
          </a:xfrm>
          <a:prstGeom prst="rect">
            <a:avLst/>
          </a:prstGeom>
        </p:spPr>
      </p:pic>
      <p:pic>
        <p:nvPicPr>
          <p:cNvPr id="12" name="Image 10" descr="preencoded.png"/>
          <p:cNvPicPr>
            <a:picLocks noChangeAspect="1"/>
          </p:cNvPicPr>
          <p:nvPr/>
        </p:nvPicPr>
        <p:blipFill>
          <a:blip r:embed="rId13"/>
          <a:stretch>
            <a:fillRect/>
          </a:stretch>
        </p:blipFill>
        <p:spPr>
          <a:xfrm>
            <a:off x="609600" y="4676775"/>
            <a:ext cx="381000" cy="381000"/>
          </a:xfrm>
          <a:prstGeom prst="rect">
            <a:avLst/>
          </a:prstGeom>
        </p:spPr>
      </p:pic>
      <p:pic>
        <p:nvPicPr>
          <p:cNvPr id="13" name="Image 11" descr="preencoded.png"/>
          <p:cNvPicPr>
            <a:picLocks noChangeAspect="1"/>
          </p:cNvPicPr>
          <p:nvPr/>
        </p:nvPicPr>
        <p:blipFill>
          <a:blip r:embed="rId14"/>
          <a:stretch>
            <a:fillRect/>
          </a:stretch>
        </p:blipFill>
        <p:spPr>
          <a:xfrm>
            <a:off x="723900" y="4791075"/>
            <a:ext cx="152400" cy="152400"/>
          </a:xfrm>
          <a:prstGeom prst="rect">
            <a:avLst/>
          </a:prstGeom>
        </p:spPr>
      </p:pic>
      <p:pic>
        <p:nvPicPr>
          <p:cNvPr id="14" name="Image 12" descr="preencoded.png"/>
          <p:cNvPicPr>
            <a:picLocks noChangeAspect="1"/>
          </p:cNvPicPr>
          <p:nvPr/>
        </p:nvPicPr>
        <p:blipFill>
          <a:blip r:embed="rId15"/>
          <a:stretch>
            <a:fillRect/>
          </a:stretch>
        </p:blipFill>
        <p:spPr>
          <a:xfrm>
            <a:off x="6248400" y="1209675"/>
            <a:ext cx="5486400" cy="2438400"/>
          </a:xfrm>
          <a:prstGeom prst="rect">
            <a:avLst/>
          </a:prstGeom>
        </p:spPr>
      </p:pic>
      <p:pic>
        <p:nvPicPr>
          <p:cNvPr id="15" name="Image 13" descr="preencoded.png"/>
          <p:cNvPicPr>
            <a:picLocks noChangeAspect="1"/>
          </p:cNvPicPr>
          <p:nvPr/>
        </p:nvPicPr>
        <p:blipFill>
          <a:blip r:embed="rId16"/>
          <a:stretch>
            <a:fillRect/>
          </a:stretch>
        </p:blipFill>
        <p:spPr>
          <a:xfrm>
            <a:off x="6248400" y="4029075"/>
            <a:ext cx="5486400" cy="1600200"/>
          </a:xfrm>
          <a:prstGeom prst="rect">
            <a:avLst/>
          </a:prstGeom>
        </p:spPr>
      </p:pic>
      <p:pic>
        <p:nvPicPr>
          <p:cNvPr id="16" name="Image 14" descr="preencoded.png"/>
          <p:cNvPicPr>
            <a:picLocks noChangeAspect="1"/>
          </p:cNvPicPr>
          <p:nvPr/>
        </p:nvPicPr>
        <p:blipFill>
          <a:blip r:embed="rId17"/>
          <a:stretch>
            <a:fillRect/>
          </a:stretch>
        </p:blipFill>
        <p:spPr>
          <a:xfrm>
            <a:off x="6438900" y="4638675"/>
            <a:ext cx="171450" cy="152400"/>
          </a:xfrm>
          <a:prstGeom prst="rect">
            <a:avLst/>
          </a:prstGeom>
        </p:spPr>
      </p:pic>
      <p:pic>
        <p:nvPicPr>
          <p:cNvPr id="17" name="Image 15" descr="preencoded.png"/>
          <p:cNvPicPr>
            <a:picLocks noChangeAspect="1"/>
          </p:cNvPicPr>
          <p:nvPr/>
        </p:nvPicPr>
        <p:blipFill>
          <a:blip r:embed="rId18"/>
          <a:stretch>
            <a:fillRect/>
          </a:stretch>
        </p:blipFill>
        <p:spPr>
          <a:xfrm>
            <a:off x="6438900" y="4943475"/>
            <a:ext cx="152400" cy="152400"/>
          </a:xfrm>
          <a:prstGeom prst="rect">
            <a:avLst/>
          </a:prstGeom>
        </p:spPr>
      </p:pic>
      <p:pic>
        <p:nvPicPr>
          <p:cNvPr id="18" name="Image 16" descr="preencoded.png"/>
          <p:cNvPicPr>
            <a:picLocks noChangeAspect="1"/>
          </p:cNvPicPr>
          <p:nvPr/>
        </p:nvPicPr>
        <p:blipFill>
          <a:blip r:embed="rId19"/>
          <a:stretch>
            <a:fillRect/>
          </a:stretch>
        </p:blipFill>
        <p:spPr>
          <a:xfrm>
            <a:off x="6438900" y="5248275"/>
            <a:ext cx="190500" cy="152400"/>
          </a:xfrm>
          <a:prstGeom prst="rect">
            <a:avLst/>
          </a:prstGeom>
        </p:spPr>
      </p:pic>
      <p:pic>
        <p:nvPicPr>
          <p:cNvPr id="19" name="Image 17" descr="preencoded.png"/>
          <p:cNvPicPr>
            <a:picLocks noChangeAspect="1"/>
          </p:cNvPicPr>
          <p:nvPr/>
        </p:nvPicPr>
        <p:blipFill>
          <a:blip r:embed="rId4"/>
          <a:stretch>
            <a:fillRect/>
          </a:stretch>
        </p:blipFill>
        <p:spPr>
          <a:xfrm>
            <a:off x="0" y="6553200"/>
            <a:ext cx="12192000" cy="304800"/>
          </a:xfrm>
          <a:prstGeom prst="rect">
            <a:avLst/>
          </a:prstGeom>
        </p:spPr>
      </p:pic>
      <p:sp>
        <p:nvSpPr>
          <p:cNvPr id="20" name="Text 0"/>
          <p:cNvSpPr/>
          <p:nvPr/>
        </p:nvSpPr>
        <p:spPr>
          <a:xfrm>
            <a:off x="457200" y="457200"/>
            <a:ext cx="13533120" cy="381000"/>
          </a:xfrm>
          <a:prstGeom prst="rect">
            <a:avLst/>
          </a:prstGeom>
          <a:noFill/>
          <a:ln/>
        </p:spPr>
        <p:txBody>
          <a:bodyPr wrap="square" lIns="0" tIns="0" rIns="0" bIns="0" rtlCol="0" anchor="t"/>
          <a:lstStyle/>
          <a:p>
            <a:pPr marL="0" indent="0">
              <a:lnSpc>
                <a:spcPts val="3000"/>
              </a:lnSpc>
              <a:buNone/>
            </a:pPr>
            <a:r>
              <a:rPr lang="en-US" sz="2700" b="1" dirty="0">
                <a:solidFill>
                  <a:srgbClr val="7F1D1D"/>
                </a:solidFill>
                <a:latin typeface="Playfair Display" pitchFamily="34" charset="0"/>
                <a:ea typeface="Playfair Display" pitchFamily="34" charset="-122"/>
                <a:cs typeface="Playfair Display" pitchFamily="34" charset="-120"/>
              </a:rPr>
              <a:t>Activisme Social et Caritatif</a:t>
            </a:r>
            <a:endParaRPr lang="en-US" sz="2700" dirty="0"/>
          </a:p>
        </p:txBody>
      </p:sp>
      <p:sp>
        <p:nvSpPr>
          <p:cNvPr id="21" name="Text 1"/>
          <p:cNvSpPr/>
          <p:nvPr/>
        </p:nvSpPr>
        <p:spPr>
          <a:xfrm>
            <a:off x="457200" y="1209675"/>
            <a:ext cx="5486400" cy="800100"/>
          </a:xfrm>
          <a:prstGeom prst="rect">
            <a:avLst/>
          </a:prstGeom>
          <a:noFill/>
          <a:ln/>
        </p:spPr>
        <p:txBody>
          <a:bodyPr wrap="square" lIns="0" tIns="0" rIns="0" bIns="0" rtlCol="0" anchor="t"/>
          <a:lstStyle/>
          <a:p>
            <a:pPr marL="0" indent="0">
              <a:lnSpc>
                <a:spcPts val="2100"/>
              </a:lnSpc>
              <a:buNone/>
            </a:pPr>
            <a:r>
              <a:rPr lang="en-US" sz="1350" dirty="0">
                <a:solidFill>
                  <a:srgbClr val="1F2937"/>
                </a:solidFill>
                <a:latin typeface="Raleway" pitchFamily="34" charset="0"/>
                <a:ea typeface="Raleway" pitchFamily="34" charset="-122"/>
                <a:cs typeface="Raleway" pitchFamily="34" charset="-120"/>
              </a:rPr>
              <a:t>Aleksandra Piłsudska s'est distinguée par son engagement social et caritatif intense, utilisant sa position pour soutenir diverses causes humanitaires.</a:t>
            </a:r>
            <a:endParaRPr lang="en-US" sz="1350" dirty="0"/>
          </a:p>
        </p:txBody>
      </p:sp>
      <p:sp>
        <p:nvSpPr>
          <p:cNvPr id="22" name="Text 2"/>
          <p:cNvSpPr/>
          <p:nvPr/>
        </p:nvSpPr>
        <p:spPr>
          <a:xfrm>
            <a:off x="1104900" y="2390775"/>
            <a:ext cx="5383530" cy="266700"/>
          </a:xfrm>
          <a:prstGeom prst="rect">
            <a:avLst/>
          </a:prstGeom>
          <a:noFill/>
          <a:ln/>
        </p:spPr>
        <p:txBody>
          <a:bodyPr wrap="square" lIns="0" tIns="0" rIns="0" bIns="0" rtlCol="0" anchor="t"/>
          <a:lstStyle/>
          <a:p>
            <a:pPr marL="0" indent="0">
              <a:lnSpc>
                <a:spcPts val="2100"/>
              </a:lnSpc>
              <a:buNone/>
            </a:pPr>
            <a:r>
              <a:rPr lang="en-US" sz="1350" b="1" dirty="0">
                <a:solidFill>
                  <a:srgbClr val="1F2937"/>
                </a:solidFill>
                <a:latin typeface="Raleway" pitchFamily="34" charset="0"/>
                <a:ea typeface="Raleway" pitchFamily="34" charset="-122"/>
                <a:cs typeface="Raleway" pitchFamily="34" charset="-120"/>
              </a:rPr>
              <a:t>Présidente d'honneur de "Rodzina Wojskowa"</a:t>
            </a:r>
            <a:endParaRPr lang="en-US" sz="1350" dirty="0"/>
          </a:p>
        </p:txBody>
      </p:sp>
      <p:sp>
        <p:nvSpPr>
          <p:cNvPr id="23" name="Text 3"/>
          <p:cNvSpPr/>
          <p:nvPr/>
        </p:nvSpPr>
        <p:spPr>
          <a:xfrm>
            <a:off x="1104900" y="2657475"/>
            <a:ext cx="5383530" cy="190500"/>
          </a:xfrm>
          <a:prstGeom prst="rect">
            <a:avLst/>
          </a:prstGeom>
          <a:noFill/>
          <a:ln/>
        </p:spPr>
        <p:txBody>
          <a:bodyPr wrap="square" lIns="0" tIns="0" rIns="0" bIns="0" rtlCol="0" anchor="t"/>
          <a:lstStyle/>
          <a:p>
            <a:pPr marL="0" indent="0">
              <a:lnSpc>
                <a:spcPts val="1500"/>
              </a:lnSpc>
              <a:buNone/>
            </a:pPr>
            <a:r>
              <a:rPr lang="en-US" sz="1050" dirty="0">
                <a:solidFill>
                  <a:srgbClr val="374151"/>
                </a:solidFill>
                <a:latin typeface="Raleway" pitchFamily="34" charset="0"/>
                <a:ea typeface="Raleway" pitchFamily="34" charset="-122"/>
                <a:cs typeface="Raleway" pitchFamily="34" charset="-120"/>
              </a:rPr>
              <a:t>Direction de cette association dédiée au soutien des familles de soldats</a:t>
            </a:r>
            <a:endParaRPr lang="en-US" sz="1050" dirty="0"/>
          </a:p>
        </p:txBody>
      </p:sp>
      <p:sp>
        <p:nvSpPr>
          <p:cNvPr id="24" name="Text 4"/>
          <p:cNvSpPr/>
          <p:nvPr/>
        </p:nvSpPr>
        <p:spPr>
          <a:xfrm>
            <a:off x="1104900" y="3305175"/>
            <a:ext cx="4686300" cy="533400"/>
          </a:xfrm>
          <a:prstGeom prst="rect">
            <a:avLst/>
          </a:prstGeom>
          <a:noFill/>
          <a:ln/>
        </p:spPr>
        <p:txBody>
          <a:bodyPr wrap="square" lIns="0" tIns="0" rIns="0" bIns="0" rtlCol="0" anchor="t"/>
          <a:lstStyle/>
          <a:p>
            <a:pPr marL="0" indent="0">
              <a:lnSpc>
                <a:spcPts val="2100"/>
              </a:lnSpc>
              <a:buNone/>
            </a:pPr>
            <a:r>
              <a:rPr lang="en-US" sz="1350" b="1" dirty="0">
                <a:solidFill>
                  <a:srgbClr val="1F2937"/>
                </a:solidFill>
                <a:latin typeface="Raleway" pitchFamily="34" charset="0"/>
                <a:ea typeface="Raleway" pitchFamily="34" charset="-122"/>
                <a:cs typeface="Raleway" pitchFamily="34" charset="-120"/>
              </a:rPr>
              <a:t>Membre des conseils d'administration de "Nasz Dom" et "Osiedle"</a:t>
            </a:r>
            <a:endParaRPr lang="en-US" sz="1350" dirty="0"/>
          </a:p>
        </p:txBody>
      </p:sp>
      <p:sp>
        <p:nvSpPr>
          <p:cNvPr id="25" name="Text 5"/>
          <p:cNvSpPr/>
          <p:nvPr/>
        </p:nvSpPr>
        <p:spPr>
          <a:xfrm>
            <a:off x="1104900" y="3838575"/>
            <a:ext cx="4686300" cy="381000"/>
          </a:xfrm>
          <a:prstGeom prst="rect">
            <a:avLst/>
          </a:prstGeom>
          <a:noFill/>
          <a:ln/>
        </p:spPr>
        <p:txBody>
          <a:bodyPr wrap="square" lIns="0" tIns="0" rIns="0" bIns="0" rtlCol="0" anchor="t"/>
          <a:lstStyle/>
          <a:p>
            <a:pPr marL="0" indent="0">
              <a:lnSpc>
                <a:spcPts val="1500"/>
              </a:lnSpc>
              <a:buNone/>
            </a:pPr>
            <a:r>
              <a:rPr lang="en-US" sz="1050" dirty="0">
                <a:solidFill>
                  <a:srgbClr val="374151"/>
                </a:solidFill>
                <a:latin typeface="Raleway" pitchFamily="34" charset="0"/>
                <a:ea typeface="Raleway" pitchFamily="34" charset="-122"/>
                <a:cs typeface="Raleway" pitchFamily="34" charset="-120"/>
              </a:rPr>
              <a:t>Organisations visant à améliorer les conditions de vie et le bien-être des communautés</a:t>
            </a:r>
            <a:endParaRPr lang="en-US" sz="1050" dirty="0"/>
          </a:p>
        </p:txBody>
      </p:sp>
      <p:sp>
        <p:nvSpPr>
          <p:cNvPr id="26" name="Text 6"/>
          <p:cNvSpPr/>
          <p:nvPr/>
        </p:nvSpPr>
        <p:spPr>
          <a:xfrm>
            <a:off x="1104900" y="4676775"/>
            <a:ext cx="5623560" cy="266700"/>
          </a:xfrm>
          <a:prstGeom prst="rect">
            <a:avLst/>
          </a:prstGeom>
          <a:noFill/>
          <a:ln/>
        </p:spPr>
        <p:txBody>
          <a:bodyPr wrap="square" lIns="0" tIns="0" rIns="0" bIns="0" rtlCol="0" anchor="t"/>
          <a:lstStyle/>
          <a:p>
            <a:pPr marL="0" indent="0">
              <a:lnSpc>
                <a:spcPts val="2100"/>
              </a:lnSpc>
              <a:buNone/>
            </a:pPr>
            <a:r>
              <a:rPr lang="en-US" sz="1350" b="1" dirty="0">
                <a:solidFill>
                  <a:srgbClr val="1F2937"/>
                </a:solidFill>
                <a:latin typeface="Raleway" pitchFamily="34" charset="0"/>
                <a:ea typeface="Raleway" pitchFamily="34" charset="-122"/>
                <a:cs typeface="Raleway" pitchFamily="34" charset="-120"/>
              </a:rPr>
              <a:t>Fondatrice de l'association "Opieka"</a:t>
            </a:r>
            <a:endParaRPr lang="en-US" sz="1350" dirty="0"/>
          </a:p>
        </p:txBody>
      </p:sp>
      <p:sp>
        <p:nvSpPr>
          <p:cNvPr id="27" name="Text 7"/>
          <p:cNvSpPr/>
          <p:nvPr/>
        </p:nvSpPr>
        <p:spPr>
          <a:xfrm>
            <a:off x="1104900" y="4943475"/>
            <a:ext cx="4686300" cy="381000"/>
          </a:xfrm>
          <a:prstGeom prst="rect">
            <a:avLst/>
          </a:prstGeom>
          <a:noFill/>
          <a:ln/>
        </p:spPr>
        <p:txBody>
          <a:bodyPr wrap="square" lIns="0" tIns="0" rIns="0" bIns="0" rtlCol="0" anchor="t"/>
          <a:lstStyle/>
          <a:p>
            <a:pPr marL="0" indent="0">
              <a:lnSpc>
                <a:spcPts val="1500"/>
              </a:lnSpc>
              <a:buNone/>
            </a:pPr>
            <a:r>
              <a:rPr lang="en-US" sz="1050" dirty="0">
                <a:solidFill>
                  <a:srgbClr val="374151"/>
                </a:solidFill>
                <a:latin typeface="Raleway" pitchFamily="34" charset="0"/>
                <a:ea typeface="Raleway" pitchFamily="34" charset="-122"/>
                <a:cs typeface="Raleway" pitchFamily="34" charset="-120"/>
              </a:rPr>
              <a:t>Initiative visant à fournir une aide et une protection aux personnes dans le besoin</a:t>
            </a:r>
            <a:endParaRPr lang="en-US" sz="1050" dirty="0"/>
          </a:p>
        </p:txBody>
      </p:sp>
      <p:sp>
        <p:nvSpPr>
          <p:cNvPr id="28" name="Text 8"/>
          <p:cNvSpPr/>
          <p:nvPr/>
        </p:nvSpPr>
        <p:spPr>
          <a:xfrm>
            <a:off x="6248400" y="3686175"/>
            <a:ext cx="6583680" cy="190500"/>
          </a:xfrm>
          <a:prstGeom prst="rect">
            <a:avLst/>
          </a:prstGeom>
          <a:noFill/>
          <a:ln/>
        </p:spPr>
        <p:txBody>
          <a:bodyPr wrap="square" lIns="0" tIns="0" rIns="0" bIns="0" rtlCol="0" anchor="t"/>
          <a:lstStyle/>
          <a:p>
            <a:pPr marL="0" indent="0">
              <a:lnSpc>
                <a:spcPts val="1500"/>
              </a:lnSpc>
              <a:buNone/>
            </a:pPr>
            <a:r>
              <a:rPr lang="en-US" sz="1050" i="1" dirty="0">
                <a:solidFill>
                  <a:srgbClr val="4B5563"/>
                </a:solidFill>
                <a:latin typeface="Raleway" pitchFamily="34" charset="0"/>
                <a:ea typeface="Raleway" pitchFamily="34" charset="-122"/>
                <a:cs typeface="Raleway" pitchFamily="34" charset="-120"/>
              </a:rPr>
              <a:t>Femmes engagées dans l'action caritative, illustrant le travail de Aleksandra Piłsudska</a:t>
            </a:r>
            <a:endParaRPr lang="en-US" sz="1050" dirty="0"/>
          </a:p>
        </p:txBody>
      </p:sp>
      <p:sp>
        <p:nvSpPr>
          <p:cNvPr id="29" name="Text 9"/>
          <p:cNvSpPr/>
          <p:nvPr/>
        </p:nvSpPr>
        <p:spPr>
          <a:xfrm>
            <a:off x="6438900" y="4219575"/>
            <a:ext cx="5105400" cy="266700"/>
          </a:xfrm>
          <a:prstGeom prst="rect">
            <a:avLst/>
          </a:prstGeom>
          <a:noFill/>
          <a:ln/>
        </p:spPr>
        <p:txBody>
          <a:bodyPr wrap="square" lIns="0" tIns="0" rIns="0" bIns="0" rtlCol="0" anchor="t"/>
          <a:lstStyle/>
          <a:p>
            <a:pPr marL="0" indent="0">
              <a:lnSpc>
                <a:spcPts val="2100"/>
              </a:lnSpc>
              <a:buNone/>
            </a:pPr>
            <a:r>
              <a:rPr lang="en-US" sz="1500" b="1" dirty="0">
                <a:solidFill>
                  <a:srgbClr val="1F2937"/>
                </a:solidFill>
                <a:latin typeface="Raleway" pitchFamily="34" charset="0"/>
                <a:ea typeface="Raleway" pitchFamily="34" charset="-122"/>
                <a:cs typeface="Raleway" pitchFamily="34" charset="-120"/>
              </a:rPr>
              <a:t>Actions concrètes</a:t>
            </a:r>
            <a:endParaRPr lang="en-US" sz="1500" dirty="0"/>
          </a:p>
        </p:txBody>
      </p:sp>
      <p:sp>
        <p:nvSpPr>
          <p:cNvPr id="30" name="Text 10"/>
          <p:cNvSpPr/>
          <p:nvPr/>
        </p:nvSpPr>
        <p:spPr>
          <a:xfrm>
            <a:off x="6724650" y="4600575"/>
            <a:ext cx="4389120" cy="228600"/>
          </a:xfrm>
          <a:prstGeom prst="rect">
            <a:avLst/>
          </a:prstGeom>
          <a:noFill/>
          <a:ln/>
        </p:spPr>
        <p:txBody>
          <a:bodyPr wrap="square" lIns="0" tIns="0" rIns="0" bIns="0" rtlCol="0" anchor="t"/>
          <a:lstStyle/>
          <a:p>
            <a:pPr marL="0" indent="0" algn="l">
              <a:lnSpc>
                <a:spcPts val="1800"/>
              </a:lnSpc>
              <a:buNone/>
            </a:pPr>
            <a:r>
              <a:rPr lang="en-US" sz="1200" dirty="0">
                <a:solidFill>
                  <a:srgbClr val="374151"/>
                </a:solidFill>
                <a:latin typeface="Raleway" pitchFamily="34" charset="0"/>
                <a:ea typeface="Raleway" pitchFamily="34" charset="-122"/>
                <a:cs typeface="Raleway" pitchFamily="34" charset="-120"/>
              </a:rPr>
              <a:t>Soutien aux orphelins, aux sans-abri et aux invalides</a:t>
            </a:r>
            <a:endParaRPr lang="en-US" sz="1200" dirty="0"/>
          </a:p>
        </p:txBody>
      </p:sp>
      <p:sp>
        <p:nvSpPr>
          <p:cNvPr id="31" name="Text 11"/>
          <p:cNvSpPr/>
          <p:nvPr/>
        </p:nvSpPr>
        <p:spPr>
          <a:xfrm>
            <a:off x="6705600" y="4905375"/>
            <a:ext cx="5577840" cy="228600"/>
          </a:xfrm>
          <a:prstGeom prst="rect">
            <a:avLst/>
          </a:prstGeom>
          <a:noFill/>
          <a:ln/>
        </p:spPr>
        <p:txBody>
          <a:bodyPr wrap="square" lIns="0" tIns="0" rIns="0" bIns="0" rtlCol="0" anchor="t"/>
          <a:lstStyle/>
          <a:p>
            <a:pPr marL="0" indent="0" algn="l">
              <a:lnSpc>
                <a:spcPts val="1800"/>
              </a:lnSpc>
              <a:buNone/>
            </a:pPr>
            <a:r>
              <a:rPr lang="en-US" sz="1200" dirty="0">
                <a:solidFill>
                  <a:srgbClr val="374151"/>
                </a:solidFill>
                <a:latin typeface="Raleway" pitchFamily="34" charset="0"/>
                <a:ea typeface="Raleway" pitchFamily="34" charset="-122"/>
                <a:cs typeface="Raleway" pitchFamily="34" charset="-120"/>
              </a:rPr>
              <a:t>Organisation de collectes de fonds pour les victimes d'inondations</a:t>
            </a:r>
            <a:endParaRPr lang="en-US" sz="1200" dirty="0"/>
          </a:p>
        </p:txBody>
      </p:sp>
      <p:sp>
        <p:nvSpPr>
          <p:cNvPr id="32" name="Text 12"/>
          <p:cNvSpPr/>
          <p:nvPr/>
        </p:nvSpPr>
        <p:spPr>
          <a:xfrm>
            <a:off x="6743700" y="5210175"/>
            <a:ext cx="4743450" cy="228600"/>
          </a:xfrm>
          <a:prstGeom prst="rect">
            <a:avLst/>
          </a:prstGeom>
          <a:noFill/>
          <a:ln/>
        </p:spPr>
        <p:txBody>
          <a:bodyPr wrap="square" lIns="0" tIns="0" rIns="0" bIns="0" rtlCol="0" anchor="t"/>
          <a:lstStyle/>
          <a:p>
            <a:pPr marL="0" indent="0" algn="l">
              <a:lnSpc>
                <a:spcPts val="1800"/>
              </a:lnSpc>
              <a:buNone/>
            </a:pPr>
            <a:r>
              <a:rPr lang="en-US" sz="1200" dirty="0">
                <a:solidFill>
                  <a:srgbClr val="374151"/>
                </a:solidFill>
                <a:latin typeface="Raleway" pitchFamily="34" charset="0"/>
                <a:ea typeface="Raleway" pitchFamily="34" charset="-122"/>
                <a:cs typeface="Raleway" pitchFamily="34" charset="-120"/>
              </a:rPr>
              <a:t>Création de colonies de vacances pour enfants démunis</a:t>
            </a:r>
            <a:endParaRPr lang="en-US" sz="1200" dirty="0"/>
          </a:p>
        </p:txBody>
      </p:sp>
      <p:sp>
        <p:nvSpPr>
          <p:cNvPr id="33" name="Text 13"/>
          <p:cNvSpPr/>
          <p:nvPr/>
        </p:nvSpPr>
        <p:spPr>
          <a:xfrm>
            <a:off x="-670560" y="6172200"/>
            <a:ext cx="13533120" cy="228600"/>
          </a:xfrm>
          <a:prstGeom prst="rect">
            <a:avLst/>
          </a:prstGeom>
          <a:noFill/>
          <a:ln/>
        </p:spPr>
        <p:txBody>
          <a:bodyPr wrap="square" lIns="0" tIns="0" rIns="0" bIns="0" rtlCol="0" anchor="t"/>
          <a:lstStyle/>
          <a:p>
            <a:pPr marL="0" indent="0" algn="ctr">
              <a:lnSpc>
                <a:spcPts val="1800"/>
              </a:lnSpc>
              <a:buNone/>
            </a:pPr>
            <a:r>
              <a:rPr lang="en-US" sz="1200" i="1" dirty="0">
                <a:solidFill>
                  <a:srgbClr val="374151"/>
                </a:solidFill>
                <a:latin typeface="Raleway" pitchFamily="34" charset="0"/>
                <a:ea typeface="Raleway" pitchFamily="34" charset="-122"/>
                <a:cs typeface="Raleway" pitchFamily="34" charset="-120"/>
              </a:rPr>
              <a:t>"Elle a utilisé sa position pour défendre les plus vulnérables de la société."</a:t>
            </a:r>
            <a:endParaRPr lang="en-US" sz="1200"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otyw pakietu Office">
  <a:themeElements>
    <a:clrScheme name="Pakiet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akiet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Organic</Template>
  <TotalTime>30</TotalTime>
  <Words>2223</Words>
  <Application>Microsoft Office PowerPoint</Application>
  <PresentationFormat>Panoramiczny</PresentationFormat>
  <Paragraphs>158</Paragraphs>
  <Slides>13</Slides>
  <Notes>13</Notes>
  <HiddenSlides>0</HiddenSlides>
  <MMClips>0</MMClips>
  <ScaleCrop>false</ScaleCrop>
  <HeadingPairs>
    <vt:vector size="6" baseType="variant">
      <vt:variant>
        <vt:lpstr>Używane czcionki</vt:lpstr>
      </vt:variant>
      <vt:variant>
        <vt:i4>3</vt:i4>
      </vt:variant>
      <vt:variant>
        <vt:lpstr>Motyw</vt:lpstr>
      </vt:variant>
      <vt:variant>
        <vt:i4>1</vt:i4>
      </vt:variant>
      <vt:variant>
        <vt:lpstr>Tytuły slajdów</vt:lpstr>
      </vt:variant>
      <vt:variant>
        <vt:i4>13</vt:i4>
      </vt:variant>
    </vt:vector>
  </HeadingPairs>
  <TitlesOfParts>
    <vt:vector size="17" baseType="lpstr">
      <vt:lpstr>Arial</vt:lpstr>
      <vt:lpstr>Playfair Display</vt:lpstr>
      <vt:lpstr>Raleway</vt:lpstr>
      <vt:lpstr>Office Theme</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vector>
  </TitlesOfParts>
  <Company>PptxGenJS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PptxGenJS Presentation</dc:title>
  <dc:subject>PptxGenJS Presentation</dc:subject>
  <dc:creator>PptxGenJS</dc:creator>
  <cp:lastModifiedBy>Maciej Tadel</cp:lastModifiedBy>
  <cp:revision>4</cp:revision>
  <dcterms:created xsi:type="dcterms:W3CDTF">2025-10-17T06:51:09Z</dcterms:created>
  <dcterms:modified xsi:type="dcterms:W3CDTF">2025-10-17T09:30:37Z</dcterms:modified>
</cp:coreProperties>
</file>