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5.jpg" ContentType="image/jpg"/>
  <Override PartName="/ppt/notesSlides/notesSlide7.xml" ContentType="application/vnd.openxmlformats-officedocument.presentationml.notesSlide+xml"/>
  <Override PartName="/ppt/media/image68.jpg" ContentType="image/jpg"/>
  <Override PartName="/ppt/media/image70.jpg" ContentType="image/jpg"/>
  <Override PartName="/ppt/notesSlides/notesSlide8.xml" ContentType="application/vnd.openxmlformats-officedocument.presentationml.notesSlide+xml"/>
  <Override PartName="/ppt/media/image74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26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Tadel" initials="MT" lastIdx="1" clrIdx="0">
    <p:extLst>
      <p:ext uri="{19B8F6BF-5375-455C-9EA6-DF929625EA0E}">
        <p15:presenceInfo xmlns:p15="http://schemas.microsoft.com/office/powerpoint/2012/main" userId="40d0c1f422a2d6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3" d="100"/>
          <a:sy n="113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44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32E7B-76AB-EC3E-D1AC-FE2F04DC6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D35AC-666E-56AE-2784-7729145C7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1BDEE-26D0-BA20-2325-0DADFC5E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71D89-5573-F49D-68ED-2ADB72DA5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8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2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8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19" Type="http://schemas.openxmlformats.org/officeDocument/2006/relationships/image" Target="../media/image126.jpg"/><Relationship Id="rId4" Type="http://schemas.openxmlformats.org/officeDocument/2006/relationships/image" Target="../media/image2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8.png"/><Relationship Id="rId10" Type="http://schemas.openxmlformats.org/officeDocument/2006/relationships/image" Target="../media/image132.png"/><Relationship Id="rId4" Type="http://schemas.openxmlformats.org/officeDocument/2006/relationships/image" Target="../media/image2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2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63.png"/><Relationship Id="rId14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29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11" Type="http://schemas.openxmlformats.org/officeDocument/2006/relationships/image" Target="../media/image67.png"/><Relationship Id="rId5" Type="http://schemas.openxmlformats.org/officeDocument/2006/relationships/image" Target="../media/image8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2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283" y="2393419"/>
            <a:ext cx="4707434" cy="285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2714308" y="615237"/>
            <a:ext cx="676338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pl-PL" sz="36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Prezentacja opracowana </a:t>
            </a:r>
          </a:p>
          <a:p>
            <a:pPr marL="0" indent="0" algn="ctr">
              <a:lnSpc>
                <a:spcPts val="4500"/>
              </a:lnSpc>
              <a:buNone/>
            </a:pPr>
            <a:r>
              <a:rPr lang="pl-PL" sz="36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 ramach zadania publicznego pn.: </a:t>
            </a:r>
            <a:r>
              <a:rPr lang="pl-PL" sz="3600" b="1" i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„Polskie patriotki”</a:t>
            </a:r>
            <a:endParaRPr lang="en-US" sz="3600" i="1" dirty="0"/>
          </a:p>
        </p:txBody>
      </p:sp>
      <p:sp>
        <p:nvSpPr>
          <p:cNvPr id="8" name="Text 1"/>
          <p:cNvSpPr/>
          <p:nvPr/>
        </p:nvSpPr>
        <p:spPr>
          <a:xfrm>
            <a:off x="1710267" y="5542599"/>
            <a:ext cx="840951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2000" dirty="0">
                <a:latin typeface="Raleway" pitchFamily="2" charset="-18"/>
              </a:rPr>
              <a:t>Zadanie realizowane przez Eurocentrum Innowacji i Przedsiębiorczości </a:t>
            </a:r>
          </a:p>
          <a:p>
            <a:pPr algn="ctr"/>
            <a:r>
              <a:rPr lang="pl-PL" sz="2000" dirty="0">
                <a:latin typeface="Raleway" pitchFamily="2" charset="-18"/>
              </a:rPr>
              <a:t>w ramach Rządowego Programu Fundusz Inicjatyw Obywatelskich NOWEFIO na lata 2021-2030</a:t>
            </a:r>
            <a:endParaRPr lang="en-US" sz="2000" dirty="0">
              <a:latin typeface="Raleway" pitchFamily="2" charset="-18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3685249-C35E-02F0-D8AC-558A48449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267" y="2594977"/>
            <a:ext cx="6053913" cy="265283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36F7452-D0D5-E0AD-AFA5-93B8A095F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515" y="2594607"/>
            <a:ext cx="2653200" cy="2653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09675"/>
            <a:ext cx="5486400" cy="1181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619375"/>
            <a:ext cx="571500" cy="571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2752725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762375"/>
            <a:ext cx="571500" cy="571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38" y="3895725"/>
            <a:ext cx="200025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8400" y="1666875"/>
            <a:ext cx="2667000" cy="1409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1819275"/>
            <a:ext cx="238125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7800" y="1666875"/>
            <a:ext cx="2667000" cy="1409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0200" y="1819275"/>
            <a:ext cx="190500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8400" y="3228975"/>
            <a:ext cx="2667000" cy="12192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800" y="3381375"/>
            <a:ext cx="219075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7800" y="3228975"/>
            <a:ext cx="2667000" cy="12192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20200" y="3381375"/>
            <a:ext cx="190500" cy="2667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48400" y="4676775"/>
            <a:ext cx="5486400" cy="9906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800" y="5038725"/>
            <a:ext cx="142875" cy="2667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21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Strażniczka Pamięci</a:t>
            </a:r>
            <a:endParaRPr lang="en-US" sz="2700" dirty="0"/>
          </a:p>
        </p:txBody>
      </p:sp>
      <p:sp>
        <p:nvSpPr>
          <p:cNvPr id="22" name="Text 1"/>
          <p:cNvSpPr/>
          <p:nvPr/>
        </p:nvSpPr>
        <p:spPr>
          <a:xfrm>
            <a:off x="647700" y="1400175"/>
            <a:ext cx="5105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350" i="1" dirty="0">
                <a:latin typeface="Raleway" pitchFamily="2" charset="-18"/>
              </a:rPr>
              <a:t>„Po śmierci Józefa Piłsudskiego w 1935 r. Aleksandra Piłsudska poświęciła się całkowicie pielęgnowaniu pamięci i dziedzictwa o nim.”</a:t>
            </a:r>
          </a:p>
        </p:txBody>
      </p:sp>
      <p:sp>
        <p:nvSpPr>
          <p:cNvPr id="23" name="Text 2"/>
          <p:cNvSpPr/>
          <p:nvPr/>
        </p:nvSpPr>
        <p:spPr>
          <a:xfrm>
            <a:off x="1181100" y="2619375"/>
            <a:ext cx="47625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Powstanie Muzeum</a:t>
            </a:r>
            <a:endParaRPr lang="en-US" sz="1500" dirty="0"/>
          </a:p>
        </p:txBody>
      </p:sp>
      <p:sp>
        <p:nvSpPr>
          <p:cNvPr id="24" name="Text 3"/>
          <p:cNvSpPr/>
          <p:nvPr/>
        </p:nvSpPr>
        <p:spPr>
          <a:xfrm>
            <a:off x="1181100" y="2924175"/>
            <a:ext cx="47625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Aktywnie uczestniczyła w uroczystościach państwowych i przyczyniła się do powstania Muzeum Józefa Piłsudskiego, dbając o to, aby legenda Marszałka przetrwała.</a:t>
            </a:r>
          </a:p>
        </p:txBody>
      </p:sp>
      <p:sp>
        <p:nvSpPr>
          <p:cNvPr id="25" name="Text 4"/>
          <p:cNvSpPr/>
          <p:nvPr/>
        </p:nvSpPr>
        <p:spPr>
          <a:xfrm>
            <a:off x="1181100" y="3762375"/>
            <a:ext cx="5715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Publikacja wspomnień</a:t>
            </a:r>
            <a:endParaRPr lang="en-US" sz="1500" dirty="0"/>
          </a:p>
        </p:txBody>
      </p:sp>
      <p:sp>
        <p:nvSpPr>
          <p:cNvPr id="26" name="Text 5"/>
          <p:cNvSpPr/>
          <p:nvPr/>
        </p:nvSpPr>
        <p:spPr>
          <a:xfrm>
            <a:off x="1181100" y="4067175"/>
            <a:ext cx="47625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Opublikowała dwa tomy wspomnień pt.: „Wierna służba” i „Służba ojczyźnie”, dokumentujące wkład kobiet w walce o niepodległość.</a:t>
            </a:r>
          </a:p>
        </p:txBody>
      </p:sp>
      <p:sp>
        <p:nvSpPr>
          <p:cNvPr id="27" name="Text 6"/>
          <p:cNvSpPr/>
          <p:nvPr/>
        </p:nvSpPr>
        <p:spPr>
          <a:xfrm>
            <a:off x="6248400" y="1209675"/>
            <a:ext cx="5486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Inicjatywy Pamięci</a:t>
            </a:r>
            <a:endParaRPr lang="en-US" sz="1800" dirty="0"/>
          </a:p>
        </p:txBody>
      </p:sp>
      <p:sp>
        <p:nvSpPr>
          <p:cNvPr id="28" name="Text 7"/>
          <p:cNvSpPr/>
          <p:nvPr/>
        </p:nvSpPr>
        <p:spPr>
          <a:xfrm>
            <a:off x="6753225" y="1838325"/>
            <a:ext cx="20231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pl-PL" sz="12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Komisja Historyczna</a:t>
            </a:r>
            <a:endParaRPr lang="en-US" sz="1200" dirty="0"/>
          </a:p>
        </p:txBody>
      </p:sp>
      <p:sp>
        <p:nvSpPr>
          <p:cNvPr id="29" name="Text 8"/>
          <p:cNvSpPr/>
          <p:nvPr/>
        </p:nvSpPr>
        <p:spPr>
          <a:xfrm>
            <a:off x="6400800" y="2162175"/>
            <a:ext cx="23622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Utworzenie komisji, której zadaniem było zebranie zeznań kobiet walczących o wolność</a:t>
            </a:r>
            <a:r>
              <a:rPr lang="pl-PL" dirty="0"/>
              <a:t>.</a:t>
            </a:r>
          </a:p>
        </p:txBody>
      </p:sp>
      <p:sp>
        <p:nvSpPr>
          <p:cNvPr id="30" name="Text 9"/>
          <p:cNvSpPr/>
          <p:nvPr/>
        </p:nvSpPr>
        <p:spPr>
          <a:xfrm>
            <a:off x="9525000" y="1838325"/>
            <a:ext cx="14516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pl-PL" sz="12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Odznaczenia</a:t>
            </a:r>
            <a:endParaRPr lang="en-US" sz="1200" dirty="0"/>
          </a:p>
        </p:txBody>
      </p:sp>
      <p:sp>
        <p:nvSpPr>
          <p:cNvPr id="31" name="Text 10"/>
          <p:cNvSpPr/>
          <p:nvPr/>
        </p:nvSpPr>
        <p:spPr>
          <a:xfrm>
            <a:off x="9220200" y="2162175"/>
            <a:ext cx="23622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Ustanowienie Krzyża i Medalu Niepodległości dla upamiętnienia ofiar - patriotów.</a:t>
            </a:r>
          </a:p>
        </p:txBody>
      </p:sp>
      <p:sp>
        <p:nvSpPr>
          <p:cNvPr id="32" name="Text 11"/>
          <p:cNvSpPr/>
          <p:nvPr/>
        </p:nvSpPr>
        <p:spPr>
          <a:xfrm>
            <a:off x="6734175" y="3400425"/>
            <a:ext cx="13373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pl-PL" sz="12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Dokumentacja</a:t>
            </a:r>
            <a:endParaRPr lang="en-US" sz="1200" dirty="0"/>
          </a:p>
        </p:txBody>
      </p:sp>
      <p:sp>
        <p:nvSpPr>
          <p:cNvPr id="33" name="Text 12"/>
          <p:cNvSpPr/>
          <p:nvPr/>
        </p:nvSpPr>
        <p:spPr>
          <a:xfrm>
            <a:off x="6400800" y="3724275"/>
            <a:ext cx="23622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Zachowanie dokumentów i pamiątek polskiego oporu przeciwko okupantom.</a:t>
            </a:r>
          </a:p>
        </p:txBody>
      </p:sp>
      <p:sp>
        <p:nvSpPr>
          <p:cNvPr id="34" name="Text 13"/>
          <p:cNvSpPr/>
          <p:nvPr/>
        </p:nvSpPr>
        <p:spPr>
          <a:xfrm>
            <a:off x="9525000" y="3400425"/>
            <a:ext cx="13487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pl-PL" sz="12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Instytut Londyński</a:t>
            </a:r>
            <a:endParaRPr lang="en-US" sz="1200" dirty="0"/>
          </a:p>
        </p:txBody>
      </p:sp>
      <p:sp>
        <p:nvSpPr>
          <p:cNvPr id="35" name="Text 14"/>
          <p:cNvSpPr/>
          <p:nvPr/>
        </p:nvSpPr>
        <p:spPr>
          <a:xfrm>
            <a:off x="9220200" y="3724275"/>
            <a:ext cx="23622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pl-PL" sz="1050" dirty="0">
                <a:latin typeface="Raleway" pitchFamily="2" charset="-18"/>
              </a:rPr>
              <a:t>Kierowała działem badań historycznych Instytutu Józefa Piłsudskiego w Londynie</a:t>
            </a:r>
          </a:p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050" dirty="0"/>
          </a:p>
        </p:txBody>
      </p:sp>
      <p:sp>
        <p:nvSpPr>
          <p:cNvPr id="36" name="Text 15"/>
          <p:cNvSpPr/>
          <p:nvPr/>
        </p:nvSpPr>
        <p:spPr>
          <a:xfrm>
            <a:off x="6657975" y="4829175"/>
            <a:ext cx="492442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Trwały wpływ: </a:t>
            </a:r>
            <a:r>
              <a:rPr lang="pl-PL" sz="1200" dirty="0">
                <a:latin typeface="Raleway" pitchFamily="2" charset="-18"/>
              </a:rPr>
              <a:t>Jej praca jako strażniczki pamięci pomogła zachować historię kobiet walczących o niepodległość Polski</a:t>
            </a:r>
            <a:r>
              <a:rPr lang="pl-PL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47775"/>
            <a:ext cx="200025" cy="228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628775"/>
            <a:ext cx="6400800" cy="12192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076575"/>
            <a:ext cx="6400800" cy="190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5" y="3114675"/>
            <a:ext cx="152400" cy="1524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8363" y="3114675"/>
            <a:ext cx="152400" cy="152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9488" y="3114675"/>
            <a:ext cx="15240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088" y="3114675"/>
            <a:ext cx="152400" cy="152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6988" y="3114675"/>
            <a:ext cx="152400" cy="1524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3876675"/>
            <a:ext cx="228600" cy="2286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4257675"/>
            <a:ext cx="6400800" cy="19431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" y="5057775"/>
            <a:ext cx="228600" cy="2286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00" y="5076825"/>
            <a:ext cx="152400" cy="1905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" y="5438775"/>
            <a:ext cx="228600" cy="2286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750" y="5457825"/>
            <a:ext cx="114300" cy="1905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" y="5819775"/>
            <a:ext cx="228600" cy="2286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175" y="5838825"/>
            <a:ext cx="171450" cy="190500"/>
          </a:xfrm>
          <a:prstGeom prst="rect">
            <a:avLst/>
          </a:prstGeom>
        </p:spPr>
      </p:pic>
      <p:pic>
        <p:nvPicPr>
          <p:cNvPr id="21" name="Image 19" descr="https://picture-search.skywork.ai/aippt/image/sheet/2abef59b0f05e124994f8052fa8e57d1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2800" y="1319213"/>
            <a:ext cx="4572000" cy="2562225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62800" y="4643438"/>
            <a:ext cx="4572000" cy="14478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24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Wygnanie w Londynie</a:t>
            </a:r>
            <a:endParaRPr lang="en-US" sz="2700" dirty="0"/>
          </a:p>
        </p:txBody>
      </p:sp>
      <p:sp>
        <p:nvSpPr>
          <p:cNvPr id="25" name="Text 1"/>
          <p:cNvSpPr/>
          <p:nvPr/>
        </p:nvSpPr>
        <p:spPr>
          <a:xfrm>
            <a:off x="771525" y="1209675"/>
            <a:ext cx="76809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Dramatyczna ucieczka w</a:t>
            </a:r>
            <a:r>
              <a:rPr lang="en-US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1939</a:t>
            </a:r>
            <a:endParaRPr lang="en-US" sz="1800" dirty="0"/>
          </a:p>
        </p:txBody>
      </p:sp>
      <p:sp>
        <p:nvSpPr>
          <p:cNvPr id="26" name="Text 2"/>
          <p:cNvSpPr/>
          <p:nvPr/>
        </p:nvSpPr>
        <p:spPr>
          <a:xfrm>
            <a:off x="609600" y="1781175"/>
            <a:ext cx="6096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We wrześniu 1939 roku, w obliczu inwazji na Polskę, Aleksandra Piłsudska i jej córki, Wanda i Jadwiga, zostały zmuszone do dramatycznej ucieczki. Opuściły Polskę udając się do Wilna, następnie do Kowna na Litwie, Rygi na Łotwie i wreszcie do Szwecji, by w końcu dotrzeć do Londynu.</a:t>
            </a:r>
          </a:p>
        </p:txBody>
      </p:sp>
      <p:sp>
        <p:nvSpPr>
          <p:cNvPr id="27" name="Text 3"/>
          <p:cNvSpPr/>
          <p:nvPr/>
        </p:nvSpPr>
        <p:spPr>
          <a:xfrm>
            <a:off x="609600" y="3305175"/>
            <a:ext cx="43434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Wilno</a:t>
            </a:r>
            <a:endParaRPr lang="en-US" sz="1050" dirty="0"/>
          </a:p>
        </p:txBody>
      </p:sp>
      <p:sp>
        <p:nvSpPr>
          <p:cNvPr id="28" name="Text 4"/>
          <p:cNvSpPr/>
          <p:nvPr/>
        </p:nvSpPr>
        <p:spPr>
          <a:xfrm>
            <a:off x="2005013" y="3305175"/>
            <a:ext cx="50292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Kowno</a:t>
            </a:r>
            <a:endParaRPr lang="en-US" sz="1050" dirty="0"/>
          </a:p>
        </p:txBody>
      </p:sp>
      <p:sp>
        <p:nvSpPr>
          <p:cNvPr id="29" name="Text 5"/>
          <p:cNvSpPr/>
          <p:nvPr/>
        </p:nvSpPr>
        <p:spPr>
          <a:xfrm>
            <a:off x="3457575" y="3305175"/>
            <a:ext cx="33147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</a:t>
            </a:r>
            <a:r>
              <a:rPr lang="pl-PL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</a:t>
            </a: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ga</a:t>
            </a:r>
            <a:endParaRPr lang="en-US" sz="1050" dirty="0"/>
          </a:p>
        </p:txBody>
      </p:sp>
      <p:sp>
        <p:nvSpPr>
          <p:cNvPr id="30" name="Text 6"/>
          <p:cNvSpPr/>
          <p:nvPr/>
        </p:nvSpPr>
        <p:spPr>
          <a:xfrm>
            <a:off x="4767263" y="3305175"/>
            <a:ext cx="605790" cy="15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</a:t>
            </a:r>
            <a:r>
              <a:rPr lang="pl-PL" sz="1050" dirty="0" err="1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zwecja</a:t>
            </a:r>
            <a:endParaRPr lang="en-US" sz="1050" dirty="0"/>
          </a:p>
        </p:txBody>
      </p:sp>
      <p:sp>
        <p:nvSpPr>
          <p:cNvPr id="31" name="Text 7"/>
          <p:cNvSpPr/>
          <p:nvPr/>
        </p:nvSpPr>
        <p:spPr>
          <a:xfrm>
            <a:off x="6200775" y="3305175"/>
            <a:ext cx="60579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Lond</a:t>
            </a:r>
            <a:r>
              <a:rPr lang="pl-PL" sz="1050" dirty="0" err="1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yn</a:t>
            </a:r>
            <a:endParaRPr lang="en-US" sz="1050" dirty="0"/>
          </a:p>
        </p:txBody>
      </p:sp>
      <p:sp>
        <p:nvSpPr>
          <p:cNvPr id="32" name="Text 8"/>
          <p:cNvSpPr/>
          <p:nvPr/>
        </p:nvSpPr>
        <p:spPr>
          <a:xfrm>
            <a:off x="800100" y="3838575"/>
            <a:ext cx="76809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Kontynuacja walki w Londynie</a:t>
            </a:r>
            <a:endParaRPr lang="en-US" sz="1800" dirty="0"/>
          </a:p>
        </p:txBody>
      </p:sp>
      <p:sp>
        <p:nvSpPr>
          <p:cNvPr id="33" name="Text 9"/>
          <p:cNvSpPr/>
          <p:nvPr/>
        </p:nvSpPr>
        <p:spPr>
          <a:xfrm>
            <a:off x="609600" y="4410075"/>
            <a:ext cx="6096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Londynie Aleksandra Piłsudska nie zaprzestała swojej działalności. Kontynuowała działalność społeczną i polityczną, publikując w 1940 roku „Wspomnienia”.</a:t>
            </a:r>
          </a:p>
        </p:txBody>
      </p:sp>
      <p:sp>
        <p:nvSpPr>
          <p:cNvPr id="34" name="Text 10"/>
          <p:cNvSpPr/>
          <p:nvPr/>
        </p:nvSpPr>
        <p:spPr>
          <a:xfrm>
            <a:off x="952500" y="5019675"/>
            <a:ext cx="48234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200" b="1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1947 :</a:t>
            </a:r>
            <a:r>
              <a:rPr lang="en-US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pl-PL" sz="1200" dirty="0">
                <a:latin typeface="Raleway" pitchFamily="2" charset="-18"/>
              </a:rPr>
              <a:t>Współzałożycielka Instytutu Józefa Piłsudskiego w Londynie</a:t>
            </a:r>
          </a:p>
          <a:p>
            <a:pPr marL="0" indent="0">
              <a:lnSpc>
                <a:spcPts val="1800"/>
              </a:lnSpc>
              <a:buNone/>
            </a:pPr>
            <a:endParaRPr lang="en-US" sz="1200" dirty="0"/>
          </a:p>
        </p:txBody>
      </p:sp>
      <p:sp>
        <p:nvSpPr>
          <p:cNvPr id="35" name="Text 11"/>
          <p:cNvSpPr/>
          <p:nvPr/>
        </p:nvSpPr>
        <p:spPr>
          <a:xfrm>
            <a:off x="952500" y="5400675"/>
            <a:ext cx="4514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Zarządzanie: </a:t>
            </a:r>
            <a:r>
              <a:rPr lang="pl-PL" sz="1200" dirty="0">
                <a:latin typeface="Raleway" pitchFamily="2" charset="-18"/>
              </a:rPr>
              <a:t>Sekcja Badań Historycznych Instytutu</a:t>
            </a:r>
          </a:p>
        </p:txBody>
      </p:sp>
      <p:sp>
        <p:nvSpPr>
          <p:cNvPr id="36" name="Text 12"/>
          <p:cNvSpPr/>
          <p:nvPr/>
        </p:nvSpPr>
        <p:spPr>
          <a:xfrm>
            <a:off x="952500" y="5781675"/>
            <a:ext cx="494919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Działalność: </a:t>
            </a:r>
            <a:r>
              <a:rPr lang="pl-PL" sz="1200" dirty="0">
                <a:latin typeface="Raleway" pitchFamily="2" charset="-18"/>
              </a:rPr>
              <a:t>Członek Ligi Niepodległości Polski</a:t>
            </a:r>
          </a:p>
        </p:txBody>
      </p:sp>
      <p:sp>
        <p:nvSpPr>
          <p:cNvPr id="37" name="Text 13"/>
          <p:cNvSpPr/>
          <p:nvPr/>
        </p:nvSpPr>
        <p:spPr>
          <a:xfrm>
            <a:off x="7162800" y="4033837"/>
            <a:ext cx="45720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1050" i="1" dirty="0">
                <a:latin typeface="Raleway" pitchFamily="2" charset="-18"/>
              </a:rPr>
              <a:t>Instytut Józefa Piłsudskiego w Londynie, założony w 1947 roku przez Aleksandrę Piłsudską i innych polskich emigrantów.</a:t>
            </a:r>
          </a:p>
        </p:txBody>
      </p:sp>
      <p:sp>
        <p:nvSpPr>
          <p:cNvPr id="38" name="Text 14"/>
          <p:cNvSpPr/>
          <p:nvPr/>
        </p:nvSpPr>
        <p:spPr>
          <a:xfrm>
            <a:off x="7315200" y="4795838"/>
            <a:ext cx="4267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i="1" dirty="0">
                <a:latin typeface="Raleway" pitchFamily="2" charset="-18"/>
              </a:rPr>
              <a:t>Była również współzałożycielką Instytutu Józefa Piłsudskiego w Londynie, założonego w 1947 roku. W ramach tego instytutu kierowała działem badań historycznych, zajmującym się dokumentowaniem wkładu kobiet w walkę o niepodległość Polski.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85875"/>
            <a:ext cx="5448300" cy="2476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14475"/>
            <a:ext cx="381000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1628775"/>
            <a:ext cx="1524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990975"/>
            <a:ext cx="5448300" cy="22288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4219575"/>
            <a:ext cx="381000" cy="381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" y="4333875"/>
            <a:ext cx="15240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500" y="1285875"/>
            <a:ext cx="5448300" cy="49339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2047875"/>
            <a:ext cx="190500" cy="190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7500" y="3381375"/>
            <a:ext cx="190500" cy="190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7500" y="4714875"/>
            <a:ext cx="190500" cy="1905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Dziedzictwo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1219200" y="1552575"/>
            <a:ext cx="25603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Trwałe dziedzictwo</a:t>
            </a:r>
            <a:endParaRPr lang="en-US" sz="1800" dirty="0"/>
          </a:p>
        </p:txBody>
      </p:sp>
      <p:sp>
        <p:nvSpPr>
          <p:cNvPr id="18" name="Text 2"/>
          <p:cNvSpPr/>
          <p:nvPr/>
        </p:nvSpPr>
        <p:spPr>
          <a:xfrm>
            <a:off x="685800" y="2047875"/>
            <a:ext cx="4991100" cy="148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Dziedzictwo Aleksandry Piłsudskiej to dziedzictwo kobiety, która przekroczyła tradycyjne role swoich czasów, ewoluując od nieustraszonej rewolucjonistki do Pierwszej Damy i oddanej działaczki społecznej. Poświęciła całe swoje życie sprawie Polski, burząc stereotypy i pozostawiając niezatarty ślad w historii swojego kraju.</a:t>
            </a:r>
          </a:p>
        </p:txBody>
      </p:sp>
      <p:sp>
        <p:nvSpPr>
          <p:cNvPr id="19" name="Text 3"/>
          <p:cNvSpPr/>
          <p:nvPr/>
        </p:nvSpPr>
        <p:spPr>
          <a:xfrm>
            <a:off x="1219200" y="4257675"/>
            <a:ext cx="398907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Symbolika i uznanie</a:t>
            </a:r>
            <a:endParaRPr lang="en-US" sz="1800" dirty="0"/>
          </a:p>
        </p:txBody>
      </p:sp>
      <p:sp>
        <p:nvSpPr>
          <p:cNvPr id="20" name="Text 4"/>
          <p:cNvSpPr/>
          <p:nvPr/>
        </p:nvSpPr>
        <p:spPr>
          <a:xfrm>
            <a:off x="685800" y="4752975"/>
            <a:ext cx="499110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Zmarła w Londynie w 1963 roku, a jej prochy zostały przeniesione w 1992 roku na Cmentarz Powązkowski w Warszawie, co stanowiło symboliczny gest jej ostatniego powrotu do ojczyzny, której tak wiele służyła i o którą tak ciężko walczyła. To pośmiertne upamiętnienie jest świadectwem jej wkładu w historię Polski.</a:t>
            </a:r>
          </a:p>
        </p:txBody>
      </p:sp>
      <p:sp>
        <p:nvSpPr>
          <p:cNvPr id="21" name="Text 5"/>
          <p:cNvSpPr/>
          <p:nvPr/>
        </p:nvSpPr>
        <p:spPr>
          <a:xfrm>
            <a:off x="6515100" y="1514475"/>
            <a:ext cx="598932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Podróż jej pamięci</a:t>
            </a:r>
            <a:endParaRPr lang="en-US" sz="1800" dirty="0"/>
          </a:p>
        </p:txBody>
      </p:sp>
      <p:sp>
        <p:nvSpPr>
          <p:cNvPr id="22" name="Text 6"/>
          <p:cNvSpPr/>
          <p:nvPr/>
        </p:nvSpPr>
        <p:spPr>
          <a:xfrm>
            <a:off x="7086600" y="2047875"/>
            <a:ext cx="4419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7F1D1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1963</a:t>
            </a:r>
            <a:endParaRPr lang="en-US" sz="1500" dirty="0"/>
          </a:p>
        </p:txBody>
      </p:sp>
      <p:sp>
        <p:nvSpPr>
          <p:cNvPr id="23" name="Text 7"/>
          <p:cNvSpPr/>
          <p:nvPr/>
        </p:nvSpPr>
        <p:spPr>
          <a:xfrm>
            <a:off x="7086600" y="2390775"/>
            <a:ext cx="44196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Aleksandra Piłsudska umiera w Londynie, gdzie spędziła ostatnie lata życia. Została pochowana na angielskim cmentarzu, daleko od ojczyzny.</a:t>
            </a:r>
          </a:p>
        </p:txBody>
      </p:sp>
      <p:sp>
        <p:nvSpPr>
          <p:cNvPr id="24" name="Text 8"/>
          <p:cNvSpPr/>
          <p:nvPr/>
        </p:nvSpPr>
        <p:spPr>
          <a:xfrm>
            <a:off x="7086600" y="3381375"/>
            <a:ext cx="4419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7F1D1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1992</a:t>
            </a:r>
            <a:endParaRPr lang="en-US" sz="1500" dirty="0"/>
          </a:p>
        </p:txBody>
      </p:sp>
      <p:sp>
        <p:nvSpPr>
          <p:cNvPr id="25" name="Text 9"/>
          <p:cNvSpPr/>
          <p:nvPr/>
        </p:nvSpPr>
        <p:spPr>
          <a:xfrm>
            <a:off x="7086600" y="3724275"/>
            <a:ext cx="44196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Prochy Aleksandry Piłsudskiej zostały przewiezione na Cmentarz Powązkowski w Warszawie, jako symbol jej ostatecznego powrotu do ojczyzny, której tak wiele służyła</a:t>
            </a:r>
            <a:r>
              <a:rPr lang="pl-PL" dirty="0"/>
              <a:t>.</a:t>
            </a:r>
          </a:p>
        </p:txBody>
      </p:sp>
      <p:sp>
        <p:nvSpPr>
          <p:cNvPr id="26" name="Text 10"/>
          <p:cNvSpPr/>
          <p:nvPr/>
        </p:nvSpPr>
        <p:spPr>
          <a:xfrm>
            <a:off x="7086600" y="4714875"/>
            <a:ext cx="4419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dirty="0">
                <a:solidFill>
                  <a:srgbClr val="7F1D1D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Obecnie</a:t>
            </a:r>
            <a:endParaRPr lang="en-US" sz="1500" dirty="0"/>
          </a:p>
        </p:txBody>
      </p:sp>
      <p:sp>
        <p:nvSpPr>
          <p:cNvPr id="27" name="Text 11"/>
          <p:cNvSpPr/>
          <p:nvPr/>
        </p:nvSpPr>
        <p:spPr>
          <a:xfrm>
            <a:off x="7086600" y="5057775"/>
            <a:ext cx="4419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Jej dziedzictwo jest nadal czczone w Polsce i na całym świecie. Jej imię noszą pomniki, place, szkoły i instytucje, upamiętniając Jej wkład w niepodległość i kulturę Polski.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50" y="1066800"/>
            <a:ext cx="3759101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671638"/>
            <a:ext cx="8458200" cy="1905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957638"/>
            <a:ext cx="3606701" cy="1714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00" y="4148137"/>
            <a:ext cx="438150" cy="4381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575" y="4233863"/>
            <a:ext cx="152400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501" y="3957638"/>
            <a:ext cx="3606850" cy="1714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3001" y="4148137"/>
            <a:ext cx="438150" cy="4381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6826" y="4233863"/>
            <a:ext cx="190500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7950" y="3957638"/>
            <a:ext cx="3606701" cy="1714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8450" y="4195763"/>
            <a:ext cx="437704" cy="4381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1978" y="4281488"/>
            <a:ext cx="190500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57200" y="457200"/>
            <a:ext cx="11277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pl-PL" sz="36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Zakończenie</a:t>
            </a:r>
            <a:endParaRPr lang="en-US" sz="3600" dirty="0"/>
          </a:p>
        </p:txBody>
      </p:sp>
      <p:sp>
        <p:nvSpPr>
          <p:cNvPr id="17" name="Text 1"/>
          <p:cNvSpPr/>
          <p:nvPr/>
        </p:nvSpPr>
        <p:spPr>
          <a:xfrm>
            <a:off x="1386840" y="1976438"/>
            <a:ext cx="941832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pl-PL" sz="225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Dziękujemy za uwagę</a:t>
            </a:r>
            <a:endParaRPr lang="en-US" sz="2250" dirty="0"/>
          </a:p>
        </p:txBody>
      </p:sp>
      <p:sp>
        <p:nvSpPr>
          <p:cNvPr id="18" name="Text 2"/>
          <p:cNvSpPr/>
          <p:nvPr/>
        </p:nvSpPr>
        <p:spPr>
          <a:xfrm>
            <a:off x="2171700" y="2471738"/>
            <a:ext cx="78486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</a:pPr>
            <a:r>
              <a:rPr lang="pl-PL" sz="1500" dirty="0">
                <a:latin typeface="Raleway" pitchFamily="2" charset="-18"/>
              </a:rPr>
              <a:t>Mamy nadzieję, że ta prezentacja przybliżyła Wam bogactwo i wielowymiarowość życia Aleksandry Piłsudskiej — kobiety, której oddanie Polsce na zawsze zapisało się w kartach historii.</a:t>
            </a:r>
            <a:endParaRPr lang="en-US" sz="1500" dirty="0">
              <a:latin typeface="Raleway" pitchFamily="2" charset="-18"/>
            </a:endParaRPr>
          </a:p>
        </p:txBody>
      </p:sp>
      <p:sp>
        <p:nvSpPr>
          <p:cNvPr id="19" name="Text 3"/>
          <p:cNvSpPr/>
          <p:nvPr/>
        </p:nvSpPr>
        <p:spPr>
          <a:xfrm>
            <a:off x="1200150" y="4233863"/>
            <a:ext cx="28232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Nieustraszona wojowniczka</a:t>
            </a:r>
            <a:endParaRPr lang="en-US" sz="1500" dirty="0"/>
          </a:p>
        </p:txBody>
      </p:sp>
      <p:sp>
        <p:nvSpPr>
          <p:cNvPr id="20" name="Text 4"/>
          <p:cNvSpPr/>
          <p:nvPr/>
        </p:nvSpPr>
        <p:spPr>
          <a:xfrm>
            <a:off x="647700" y="4700588"/>
            <a:ext cx="322570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Jej rewolucyjna młodość oraz odwaga w walce o niepodległość Polski stały się fundamentem Jej trwałego dziedzictwa.</a:t>
            </a:r>
            <a:endParaRPr lang="en-US" sz="1200" dirty="0">
              <a:latin typeface="Raleway" pitchFamily="2" charset="-18"/>
            </a:endParaRPr>
          </a:p>
        </p:txBody>
      </p:sp>
      <p:sp>
        <p:nvSpPr>
          <p:cNvPr id="21" name="Text 5"/>
          <p:cNvSpPr/>
          <p:nvPr/>
        </p:nvSpPr>
        <p:spPr>
          <a:xfrm>
            <a:off x="5035451" y="4233863"/>
            <a:ext cx="316611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Wpływowa pierwsza dama</a:t>
            </a:r>
            <a:endParaRPr lang="en-US" sz="1500" dirty="0"/>
          </a:p>
        </p:txBody>
      </p:sp>
      <p:sp>
        <p:nvSpPr>
          <p:cNvPr id="22" name="Text 6"/>
          <p:cNvSpPr/>
          <p:nvPr/>
        </p:nvSpPr>
        <p:spPr>
          <a:xfrm>
            <a:off x="4483001" y="4700588"/>
            <a:ext cx="32258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Belwederze wspierała Józefa Piłsudskiego i pomagała w zachowaniu pamięci o nim po jego śmierci w 1935 roku.</a:t>
            </a:r>
          </a:p>
        </p:txBody>
      </p:sp>
      <p:sp>
        <p:nvSpPr>
          <p:cNvPr id="23" name="Text 7"/>
          <p:cNvSpPr/>
          <p:nvPr/>
        </p:nvSpPr>
        <p:spPr>
          <a:xfrm>
            <a:off x="8870454" y="4148137"/>
            <a:ext cx="2673697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Strażniczka pamięci</a:t>
            </a:r>
            <a:endParaRPr lang="en-US" sz="1500" dirty="0"/>
          </a:p>
        </p:txBody>
      </p:sp>
      <p:sp>
        <p:nvSpPr>
          <p:cNvPr id="24" name="Text 8"/>
          <p:cNvSpPr/>
          <p:nvPr/>
        </p:nvSpPr>
        <p:spPr>
          <a:xfrm>
            <a:off x="8318450" y="4795838"/>
            <a:ext cx="322570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Udokumentowała wkład kobiet w walkę o niepodległość, ustanawiając honorowe odznaczenia.</a:t>
            </a:r>
          </a:p>
        </p:txBody>
      </p:sp>
      <p:sp>
        <p:nvSpPr>
          <p:cNvPr id="25" name="Text 9"/>
          <p:cNvSpPr/>
          <p:nvPr/>
        </p:nvSpPr>
        <p:spPr>
          <a:xfrm>
            <a:off x="-670560" y="6172200"/>
            <a:ext cx="13533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1200" dirty="0"/>
              <a:t>„</a:t>
            </a:r>
            <a:r>
              <a:rPr lang="pl-PL" sz="1200" dirty="0">
                <a:latin typeface="Raleway" pitchFamily="2" charset="-18"/>
              </a:rPr>
              <a:t>Przekroczyła tradycyjne role swoich czasów, ewoluując od nieustraszonej rewolucjonistki do Pierwszej Damy i oddanej aktywistki społecznej”.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80E25-F055-6661-33CA-8A023079F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BEAF5E4-3824-0DC2-0D28-E05220D4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B344F679-319C-4C67-82CB-BD150E0C4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https://picture-search.skywork.ai/aippt/image/sheet/724f35f950c97be939d31f224dcc2d5c.jpg">
            <a:extLst>
              <a:ext uri="{FF2B5EF4-FFF2-40B4-BE49-F238E27FC236}">
                <a16:creationId xmlns:a16="http://schemas.microsoft.com/office/drawing/2014/main" id="{07BBAD43-8008-CEC4-F566-FF875648C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73" y="1557721"/>
            <a:ext cx="2624356" cy="3742559"/>
          </a:xfrm>
          <a:prstGeom prst="rect">
            <a:avLst/>
          </a:prstGeom>
        </p:spPr>
      </p:pic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D6F15C26-8B37-90C6-76EB-FEC330FC3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650" y="2717006"/>
            <a:ext cx="4707434" cy="28575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707B40F7-08F9-909E-F520-538EA68DF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12AB98EC-F4B2-FF63-091F-0F860AF3F6A1}"/>
              </a:ext>
            </a:extLst>
          </p:cNvPr>
          <p:cNvSpPr/>
          <p:nvPr/>
        </p:nvSpPr>
        <p:spPr>
          <a:xfrm>
            <a:off x="4673650" y="1840706"/>
            <a:ext cx="546354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Aleksandra Piłsudska</a:t>
            </a:r>
            <a:endParaRPr lang="en-US" sz="3600"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5CB82861-BB88-0BA3-3BC4-B70A32D2BC02}"/>
              </a:ext>
            </a:extLst>
          </p:cNvPr>
          <p:cNvSpPr/>
          <p:nvPr/>
        </p:nvSpPr>
        <p:spPr>
          <a:xfrm>
            <a:off x="4673650" y="2897981"/>
            <a:ext cx="601218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pl-PL" sz="225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Wojowniczka</a:t>
            </a:r>
            <a:r>
              <a:rPr lang="en-US" sz="225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</a:t>
            </a:r>
            <a:r>
              <a:rPr lang="pl-PL" sz="225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Pierwsza Dama</a:t>
            </a:r>
            <a:r>
              <a:rPr lang="en-US" sz="225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, Patr</a:t>
            </a:r>
            <a:r>
              <a:rPr lang="pl-PL" sz="2250" dirty="0" err="1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iotka</a:t>
            </a:r>
            <a:endParaRPr lang="en-US" sz="2250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212F09A5-3B69-FC60-88BA-ECFE1045D6BB}"/>
              </a:ext>
            </a:extLst>
          </p:cNvPr>
          <p:cNvSpPr/>
          <p:nvPr/>
        </p:nvSpPr>
        <p:spPr>
          <a:xfrm>
            <a:off x="4673650" y="3545681"/>
            <a:ext cx="7061150" cy="557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350" dirty="0">
                <a:latin typeface="Raleway" pitchFamily="2" charset="-18"/>
              </a:rPr>
              <a:t>Od młodej rewolucjonistki do Pierwszej Damy Polski, Aleksandra Piłsudska była niezależną i wpływową postacią w historii Polski XX wieku.</a:t>
            </a: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0773A5F0-1B2E-EEB5-0096-8855BA214A74}"/>
              </a:ext>
            </a:extLst>
          </p:cNvPr>
          <p:cNvSpPr/>
          <p:nvPr/>
        </p:nvSpPr>
        <p:spPr>
          <a:xfrm>
            <a:off x="4673650" y="4788694"/>
            <a:ext cx="2463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pl-PL" sz="1200" dirty="0">
                <a:solidFill>
                  <a:srgbClr val="4B556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Opracowano</a:t>
            </a:r>
            <a:r>
              <a:rPr lang="en-US" sz="1200" dirty="0">
                <a:solidFill>
                  <a:srgbClr val="4B556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17 </a:t>
            </a:r>
            <a:r>
              <a:rPr lang="pl-PL" sz="1200" dirty="0">
                <a:solidFill>
                  <a:srgbClr val="4B556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października</a:t>
            </a:r>
            <a:r>
              <a:rPr lang="en-US" sz="1200" dirty="0">
                <a:solidFill>
                  <a:srgbClr val="4B5563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535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77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85875"/>
            <a:ext cx="7264450" cy="1943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533775"/>
            <a:ext cx="476250" cy="4762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638550"/>
            <a:ext cx="171450" cy="2667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791075"/>
            <a:ext cx="476250" cy="4762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788" y="4895850"/>
            <a:ext cx="219075" cy="266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5819775"/>
            <a:ext cx="476250" cy="4762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788" y="5924550"/>
            <a:ext cx="219075" cy="266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2650" y="2714625"/>
            <a:ext cx="3632150" cy="2476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1250" y="2943225"/>
            <a:ext cx="257175" cy="3429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6650" y="4657725"/>
            <a:ext cx="209550" cy="304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6772275"/>
            <a:ext cx="12192000" cy="3048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Wstęp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685800" y="1514475"/>
            <a:ext cx="6807250" cy="133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pl-PL" sz="1500" dirty="0">
              <a:latin typeface="Raleway" pitchFamily="2" charset="-18"/>
            </a:endParaRPr>
          </a:p>
          <a:p>
            <a:r>
              <a:rPr lang="pl-PL" sz="1500" dirty="0">
                <a:latin typeface="Raleway" pitchFamily="2" charset="-18"/>
              </a:rPr>
              <a:t>Aleksandra Piłsudska z domu Szczerbińska (1882–1963) była kimś znacznie więcej niż tylko żoną marszałka Józefa Piłsudskiego. Była niezależną i wpływową postacią w historii Polski, kobietą, której życie było nierozerwalnie związane z walką o niepodległość Polski i jej rozwojem.</a:t>
            </a:r>
          </a:p>
        </p:txBody>
      </p:sp>
      <p:sp>
        <p:nvSpPr>
          <p:cNvPr id="18" name="Text 2"/>
          <p:cNvSpPr/>
          <p:nvPr/>
        </p:nvSpPr>
        <p:spPr>
          <a:xfrm>
            <a:off x="1085850" y="3533775"/>
            <a:ext cx="6635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Odważna wojowniczka</a:t>
            </a:r>
            <a:endParaRPr lang="en-US" sz="1500" dirty="0"/>
          </a:p>
        </p:txBody>
      </p:sp>
      <p:sp>
        <p:nvSpPr>
          <p:cNvPr id="19" name="Text 3"/>
          <p:cNvSpPr/>
          <p:nvPr/>
        </p:nvSpPr>
        <p:spPr>
          <a:xfrm>
            <a:off x="1085850" y="3876675"/>
            <a:ext cx="6635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Brała czynny udział w walce o niepodległość Polski, wstępując w 1904 roku do Polskiej Partii Socjalistycznej i biorąc udział w działaniach zbrojnych w ramach Organizacji Bojowej.</a:t>
            </a:r>
          </a:p>
        </p:txBody>
      </p:sp>
      <p:sp>
        <p:nvSpPr>
          <p:cNvPr id="20" name="Text 4"/>
          <p:cNvSpPr/>
          <p:nvPr/>
        </p:nvSpPr>
        <p:spPr>
          <a:xfrm>
            <a:off x="1085850" y="4791075"/>
            <a:ext cx="6635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Pierwsza Dama Polski</a:t>
            </a:r>
            <a:endParaRPr lang="en-US" sz="1500" dirty="0"/>
          </a:p>
        </p:txBody>
      </p:sp>
      <p:sp>
        <p:nvSpPr>
          <p:cNvPr id="21" name="Text 5"/>
          <p:cNvSpPr/>
          <p:nvPr/>
        </p:nvSpPr>
        <p:spPr>
          <a:xfrm>
            <a:off x="1085850" y="5133975"/>
            <a:ext cx="6635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Po zamachu stanu w maju 1926 roku objęła funkcję Pierwszej Damy w Belwederze, wspierając Józefa Piłsudskiego w jego działalności.</a:t>
            </a:r>
          </a:p>
        </p:txBody>
      </p:sp>
      <p:sp>
        <p:nvSpPr>
          <p:cNvPr id="22" name="Text 6"/>
          <p:cNvSpPr/>
          <p:nvPr/>
        </p:nvSpPr>
        <p:spPr>
          <a:xfrm>
            <a:off x="1085850" y="5819775"/>
            <a:ext cx="6635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Strażniczka pamięci</a:t>
            </a:r>
            <a:endParaRPr lang="en-US" sz="1500" dirty="0"/>
          </a:p>
        </p:txBody>
      </p:sp>
      <p:sp>
        <p:nvSpPr>
          <p:cNvPr id="23" name="Text 7"/>
          <p:cNvSpPr/>
          <p:nvPr/>
        </p:nvSpPr>
        <p:spPr>
          <a:xfrm>
            <a:off x="1085850" y="6162675"/>
            <a:ext cx="6635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Po śmierci męża w 1935 roku poświęciła swoje życie pielęgnowaniu pamięci o nim i kobietach, które walczyły o niepodległość Polski.</a:t>
            </a:r>
          </a:p>
        </p:txBody>
      </p:sp>
      <p:sp>
        <p:nvSpPr>
          <p:cNvPr id="24" name="Text 8"/>
          <p:cNvSpPr/>
          <p:nvPr/>
        </p:nvSpPr>
        <p:spPr>
          <a:xfrm>
            <a:off x="8331250" y="3438525"/>
            <a:ext cx="317495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350" i="1" dirty="0">
                <a:latin typeface="Raleway" pitchFamily="2" charset="-18"/>
              </a:rPr>
              <a:t>„Przekroczyła tradycyjne role swoich czasów, pozostawiając niezatarty ślad w historii swojej ojczyzny”.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85875"/>
            <a:ext cx="5486400" cy="3124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514475"/>
            <a:ext cx="381000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050" y="1571625"/>
            <a:ext cx="190500" cy="2667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638675"/>
            <a:ext cx="5486400" cy="762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829175"/>
            <a:ext cx="251817" cy="381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309" y="4886325"/>
            <a:ext cx="152400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8400" y="1285875"/>
            <a:ext cx="5486400" cy="47244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0" y="1514475"/>
            <a:ext cx="381000" cy="3810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1300" y="1571625"/>
            <a:ext cx="152400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Młodość i edukacja</a:t>
            </a:r>
            <a:endParaRPr lang="en-US" sz="2700" dirty="0"/>
          </a:p>
        </p:txBody>
      </p:sp>
      <p:sp>
        <p:nvSpPr>
          <p:cNvPr id="16" name="Text 1"/>
          <p:cNvSpPr/>
          <p:nvPr/>
        </p:nvSpPr>
        <p:spPr>
          <a:xfrm>
            <a:off x="1181100" y="1552575"/>
            <a:ext cx="237744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Pochodzenie</a:t>
            </a:r>
            <a:endParaRPr lang="en-US" sz="1800" dirty="0"/>
          </a:p>
        </p:txBody>
      </p:sp>
      <p:sp>
        <p:nvSpPr>
          <p:cNvPr id="17" name="Text 2"/>
          <p:cNvSpPr/>
          <p:nvPr/>
        </p:nvSpPr>
        <p:spPr>
          <a:xfrm>
            <a:off x="685800" y="2047875"/>
            <a:ext cx="502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Urodzona:</a:t>
            </a:r>
            <a:r>
              <a:rPr lang="pl-PL" sz="1200" dirty="0">
                <a:latin typeface="Raleway" pitchFamily="2" charset="-18"/>
              </a:rPr>
              <a:t> 12 grudnia 1882 r. w Suwałkach, mieście położonym w części Polski pod zaborem rosyjskim.</a:t>
            </a:r>
          </a:p>
        </p:txBody>
      </p:sp>
      <p:sp>
        <p:nvSpPr>
          <p:cNvPr id="18" name="Text 3"/>
          <p:cNvSpPr/>
          <p:nvPr/>
        </p:nvSpPr>
        <p:spPr>
          <a:xfrm>
            <a:off x="685800" y="2657475"/>
            <a:ext cx="5029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Dzieciństwo: </a:t>
            </a:r>
            <a:r>
              <a:rPr lang="pl-PL" sz="1200" dirty="0">
                <a:latin typeface="Raleway" pitchFamily="2" charset="-18"/>
              </a:rPr>
              <a:t>Aleksandra została osierocona w młodym wieku. Wychowywała się u babci, Karoliny Zahorskiej, wpływowej postaci, która zaszczepiła w niej głębokie poczucie patriotyzmu i polskiej tożsamości.</a:t>
            </a:r>
          </a:p>
        </p:txBody>
      </p:sp>
      <p:sp>
        <p:nvSpPr>
          <p:cNvPr id="19" name="Text 4"/>
          <p:cNvSpPr/>
          <p:nvPr/>
        </p:nvSpPr>
        <p:spPr>
          <a:xfrm>
            <a:off x="685800" y="3495675"/>
            <a:ext cx="50292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b="1" dirty="0">
                <a:latin typeface="Raleway" pitchFamily="2" charset="-18"/>
              </a:rPr>
              <a:t>Opieka:</a:t>
            </a:r>
            <a:r>
              <a:rPr lang="pl-PL" sz="1200" dirty="0">
                <a:latin typeface="Raleway" pitchFamily="2" charset="-18"/>
              </a:rPr>
              <a:t> Jej babcia aktywnie chroniła ją przed polityką rusyfikacji narzuconą przez władze carskie, co położyło podwaliny pod jej przyszłe zaangażowanie na rzecz niepodległości.</a:t>
            </a:r>
          </a:p>
        </p:txBody>
      </p:sp>
      <p:sp>
        <p:nvSpPr>
          <p:cNvPr id="20" name="Text 5"/>
          <p:cNvSpPr/>
          <p:nvPr/>
        </p:nvSpPr>
        <p:spPr>
          <a:xfrm>
            <a:off x="975717" y="4791075"/>
            <a:ext cx="481548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i="1" dirty="0">
                <a:latin typeface="Raleway" pitchFamily="2" charset="-18"/>
              </a:rPr>
              <a:t>„To wczesne wykształcenie położyło podwaliny pod jego przyszłe zaangażowanie w walkę o niepodległość Polski”.</a:t>
            </a:r>
          </a:p>
        </p:txBody>
      </p:sp>
      <p:sp>
        <p:nvSpPr>
          <p:cNvPr id="21" name="Text 6"/>
          <p:cNvSpPr/>
          <p:nvPr/>
        </p:nvSpPr>
        <p:spPr>
          <a:xfrm>
            <a:off x="6972300" y="1552575"/>
            <a:ext cx="12801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b="1" dirty="0">
                <a:solidFill>
                  <a:srgbClr val="1F2937"/>
                </a:solidFill>
                <a:latin typeface="Raleway" pitchFamily="34" charset="0"/>
              </a:rPr>
              <a:t>Edukacja</a:t>
            </a:r>
            <a:endParaRPr lang="en-US" sz="1800" dirty="0"/>
          </a:p>
        </p:txBody>
      </p:sp>
      <p:sp>
        <p:nvSpPr>
          <p:cNvPr id="22" name="Text 7"/>
          <p:cNvSpPr/>
          <p:nvPr/>
        </p:nvSpPr>
        <p:spPr>
          <a:xfrm>
            <a:off x="6762750" y="2047875"/>
            <a:ext cx="56921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</a:t>
            </a:r>
            <a:r>
              <a:rPr lang="pl-PL" sz="1500" dirty="0" err="1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imnazjum</a:t>
            </a:r>
            <a:r>
              <a:rPr lang="pl-PL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Rosyjskie</a:t>
            </a:r>
            <a:r>
              <a:rPr lang="en-US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pl-PL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 </a:t>
            </a:r>
            <a:r>
              <a:rPr lang="en-US" sz="1500" dirty="0" err="1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Suwałk</a:t>
            </a:r>
            <a:r>
              <a:rPr lang="pl-PL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ach</a:t>
            </a:r>
            <a:endParaRPr lang="en-US" sz="1500" dirty="0"/>
          </a:p>
        </p:txBody>
      </p:sp>
      <p:sp>
        <p:nvSpPr>
          <p:cNvPr id="23" name="Text 8"/>
          <p:cNvSpPr/>
          <p:nvPr/>
        </p:nvSpPr>
        <p:spPr>
          <a:xfrm>
            <a:off x="6762750" y="2352675"/>
            <a:ext cx="4743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Uczęszczała do tej szkoły od 1890 r., ukończyła ją w 1901 r. Szkoła ta dała jej solidne podstawy w zakresie nauk humanistycznych i społecznych.</a:t>
            </a:r>
          </a:p>
        </p:txBody>
      </p:sp>
      <p:sp>
        <p:nvSpPr>
          <p:cNvPr id="24" name="Text 9"/>
          <p:cNvSpPr/>
          <p:nvPr/>
        </p:nvSpPr>
        <p:spPr>
          <a:xfrm>
            <a:off x="6762750" y="3190875"/>
            <a:ext cx="4743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Prywatne Kursy</a:t>
            </a:r>
            <a:endParaRPr lang="en-US" sz="1500" dirty="0"/>
          </a:p>
        </p:txBody>
      </p:sp>
      <p:sp>
        <p:nvSpPr>
          <p:cNvPr id="25" name="Text 10"/>
          <p:cNvSpPr/>
          <p:nvPr/>
        </p:nvSpPr>
        <p:spPr>
          <a:xfrm>
            <a:off x="6762750" y="3495675"/>
            <a:ext cx="47434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Warszawie rozwijała umiejętności praktyczne i ekonomiczne podczas prywatnych kursów handlowych Józefy </a:t>
            </a:r>
            <a:r>
              <a:rPr lang="pl-PL" sz="1200" dirty="0" err="1">
                <a:latin typeface="Raleway" pitchFamily="2" charset="-18"/>
              </a:rPr>
              <a:t>Siemieradzkiej</a:t>
            </a:r>
            <a:r>
              <a:rPr lang="pl-PL" sz="1200" dirty="0">
                <a:latin typeface="Raleway" pitchFamily="2" charset="-18"/>
              </a:rPr>
              <a:t>.</a:t>
            </a:r>
          </a:p>
        </p:txBody>
      </p:sp>
      <p:sp>
        <p:nvSpPr>
          <p:cNvPr id="26" name="Text 11"/>
          <p:cNvSpPr/>
          <p:nvPr/>
        </p:nvSpPr>
        <p:spPr>
          <a:xfrm>
            <a:off x="6762750" y="4562475"/>
            <a:ext cx="56921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Latający Uniwersytet </a:t>
            </a:r>
            <a:r>
              <a:rPr lang="en-US" sz="1500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(1904-1908)</a:t>
            </a:r>
            <a:endParaRPr lang="en-US" sz="1500" dirty="0"/>
          </a:p>
        </p:txBody>
      </p:sp>
      <p:sp>
        <p:nvSpPr>
          <p:cNvPr id="27" name="Text 12"/>
          <p:cNvSpPr/>
          <p:nvPr/>
        </p:nvSpPr>
        <p:spPr>
          <a:xfrm>
            <a:off x="6762750" y="4867275"/>
            <a:ext cx="47434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Nauka w tej tajnej instytucji miała decydujący wpływ na ukształtowanie jej przekonań. Pogłębiła tam swoją wiedzę z zakresu historii, literatury, socjologii i ekonomii politycznej.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27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85875"/>
            <a:ext cx="57150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1419225"/>
            <a:ext cx="28575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2505075"/>
            <a:ext cx="4686300" cy="12192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029075"/>
            <a:ext cx="571500" cy="571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363" y="4162425"/>
            <a:ext cx="257175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4448175"/>
            <a:ext cx="4686300" cy="4572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" y="5019675"/>
            <a:ext cx="4686300" cy="685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500" y="1285875"/>
            <a:ext cx="5448300" cy="40005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6797" y="2276475"/>
            <a:ext cx="63401" cy="1143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6797" y="3343275"/>
            <a:ext cx="58043" cy="1143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6797" y="4524375"/>
            <a:ext cx="51346" cy="1143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86500" y="5514975"/>
            <a:ext cx="5448300" cy="9906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57975"/>
            <a:ext cx="12192000" cy="3048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Zaangażowanie rewolucyjne</a:t>
            </a:r>
            <a:endParaRPr lang="en-US" sz="2700" dirty="0"/>
          </a:p>
        </p:txBody>
      </p:sp>
      <p:sp>
        <p:nvSpPr>
          <p:cNvPr id="19" name="Text 1"/>
          <p:cNvSpPr/>
          <p:nvPr/>
        </p:nvSpPr>
        <p:spPr>
          <a:xfrm>
            <a:off x="1219200" y="1285875"/>
            <a:ext cx="5623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Członkostwo w Polskiej Partii Socjalistycznej</a:t>
            </a:r>
            <a:endParaRPr lang="en-US" sz="1800" dirty="0"/>
          </a:p>
        </p:txBody>
      </p:sp>
      <p:sp>
        <p:nvSpPr>
          <p:cNvPr id="20" name="Text 2"/>
          <p:cNvSpPr/>
          <p:nvPr/>
        </p:nvSpPr>
        <p:spPr>
          <a:xfrm>
            <a:off x="1219200" y="1704975"/>
            <a:ext cx="46863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1904 roku Aleksandra Szczerbińska pod pseudonimem „Ola” wstąpiła do Polskiej Partii Socjalistycznej (PPS), organizacji zajmującej się walką o niepodległość Polski i sprawiedliwość społeczną.</a:t>
            </a:r>
          </a:p>
        </p:txBody>
      </p:sp>
      <p:sp>
        <p:nvSpPr>
          <p:cNvPr id="21" name="Text 3"/>
          <p:cNvSpPr/>
          <p:nvPr/>
        </p:nvSpPr>
        <p:spPr>
          <a:xfrm>
            <a:off x="1371600" y="2657475"/>
            <a:ext cx="43815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pl-PL" sz="1200" dirty="0">
              <a:latin typeface="Raleway" pitchFamily="2" charset="-18"/>
            </a:endParaRPr>
          </a:p>
          <a:p>
            <a:r>
              <a:rPr lang="pl-PL" sz="1200" dirty="0">
                <a:latin typeface="Raleway" pitchFamily="2" charset="-18"/>
              </a:rPr>
              <a:t>PPS w tym czasie stawiała sobie dwa cele: niepodległość narodową Polski, będącej wówczas pod jarzmem zaborców, oraz sprawiedliwość społeczną dla robotników”.</a:t>
            </a:r>
          </a:p>
        </p:txBody>
      </p:sp>
      <p:sp>
        <p:nvSpPr>
          <p:cNvPr id="22" name="Text 4"/>
          <p:cNvSpPr/>
          <p:nvPr/>
        </p:nvSpPr>
        <p:spPr>
          <a:xfrm>
            <a:off x="1219200" y="4029075"/>
            <a:ext cx="5623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Kluczowa rola w oporze</a:t>
            </a:r>
            <a:endParaRPr lang="en-US" sz="1800" dirty="0"/>
          </a:p>
        </p:txBody>
      </p:sp>
      <p:sp>
        <p:nvSpPr>
          <p:cNvPr id="23" name="Text 5"/>
          <p:cNvSpPr/>
          <p:nvPr/>
        </p:nvSpPr>
        <p:spPr>
          <a:xfrm>
            <a:off x="1333500" y="4562475"/>
            <a:ext cx="53492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"Dromaderka" :</a:t>
            </a:r>
            <a:r>
              <a:rPr lang="en-US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pl-PL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tajny przewóz broni i materiałów wybuchowych</a:t>
            </a:r>
            <a:endParaRPr lang="en-US" sz="1200" dirty="0"/>
          </a:p>
        </p:txBody>
      </p:sp>
      <p:sp>
        <p:nvSpPr>
          <p:cNvPr id="24" name="Text 6"/>
          <p:cNvSpPr/>
          <p:nvPr/>
        </p:nvSpPr>
        <p:spPr>
          <a:xfrm>
            <a:off x="1333500" y="5133975"/>
            <a:ext cx="44577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200" b="1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"Technikierka" :</a:t>
            </a:r>
            <a:r>
              <a:rPr lang="en-US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pl-PL" sz="1200" dirty="0">
                <a:latin typeface="Raleway" pitchFamily="2" charset="-18"/>
              </a:rPr>
              <a:t>organizacja składów broni i kolportaż nielegalnych wydawnictw</a:t>
            </a:r>
          </a:p>
          <a:p>
            <a:pPr marL="0" indent="0">
              <a:lnSpc>
                <a:spcPts val="1800"/>
              </a:lnSpc>
              <a:buNone/>
            </a:pPr>
            <a:endParaRPr lang="en-US" sz="1200" dirty="0"/>
          </a:p>
        </p:txBody>
      </p:sp>
      <p:sp>
        <p:nvSpPr>
          <p:cNvPr id="25" name="Text 7"/>
          <p:cNvSpPr/>
          <p:nvPr/>
        </p:nvSpPr>
        <p:spPr>
          <a:xfrm>
            <a:off x="6515100" y="1514475"/>
            <a:ext cx="4991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8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Pierwsze działania</a:t>
            </a:r>
            <a:endParaRPr lang="en-US" sz="1800" dirty="0"/>
          </a:p>
        </p:txBody>
      </p:sp>
      <p:sp>
        <p:nvSpPr>
          <p:cNvPr id="26" name="Text 8"/>
          <p:cNvSpPr/>
          <p:nvPr/>
        </p:nvSpPr>
        <p:spPr>
          <a:xfrm>
            <a:off x="6972598" y="1971675"/>
            <a:ext cx="453360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91B1B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1904</a:t>
            </a:r>
            <a:endParaRPr lang="en-US" sz="1350" dirty="0"/>
          </a:p>
        </p:txBody>
      </p:sp>
      <p:sp>
        <p:nvSpPr>
          <p:cNvPr id="27" name="Text 9"/>
          <p:cNvSpPr/>
          <p:nvPr/>
        </p:nvSpPr>
        <p:spPr>
          <a:xfrm>
            <a:off x="6972598" y="2238375"/>
            <a:ext cx="4533602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Pierwsza zbrojna manifestacja PPS na placu Grzybowskim, w której aktywnie uczestniczyła Aleksandra Piłsudska.</a:t>
            </a:r>
          </a:p>
        </p:txBody>
      </p:sp>
      <p:sp>
        <p:nvSpPr>
          <p:cNvPr id="28" name="Text 10"/>
          <p:cNvSpPr/>
          <p:nvPr/>
        </p:nvSpPr>
        <p:spPr>
          <a:xfrm>
            <a:off x="6967240" y="2924175"/>
            <a:ext cx="45389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91B1B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1904-1908</a:t>
            </a:r>
            <a:endParaRPr lang="en-US" sz="1350" dirty="0"/>
          </a:p>
        </p:txBody>
      </p:sp>
      <p:sp>
        <p:nvSpPr>
          <p:cNvPr id="29" name="Text 11"/>
          <p:cNvSpPr/>
          <p:nvPr/>
        </p:nvSpPr>
        <p:spPr>
          <a:xfrm>
            <a:off x="6967240" y="3190875"/>
            <a:ext cx="45389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Okres szkolenia i działalności tajnej, podczas którego rozwinęła swoje zdolności organizacyjne.</a:t>
            </a:r>
          </a:p>
        </p:txBody>
      </p:sp>
      <p:sp>
        <p:nvSpPr>
          <p:cNvPr id="30" name="Text 12"/>
          <p:cNvSpPr/>
          <p:nvPr/>
        </p:nvSpPr>
        <p:spPr>
          <a:xfrm>
            <a:off x="6960543" y="4105275"/>
            <a:ext cx="4545657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991B1B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1908</a:t>
            </a:r>
            <a:endParaRPr lang="en-US" sz="1350" dirty="0"/>
          </a:p>
        </p:txBody>
      </p:sp>
      <p:sp>
        <p:nvSpPr>
          <p:cNvPr id="31" name="Text 13"/>
          <p:cNvSpPr/>
          <p:nvPr/>
        </p:nvSpPr>
        <p:spPr>
          <a:xfrm>
            <a:off x="6960543" y="4371975"/>
            <a:ext cx="4545657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Brała udział w odważnym napadzie na pociąg pocztowy w </a:t>
            </a:r>
            <a:r>
              <a:rPr lang="pl-PL" sz="1200" dirty="0" err="1">
                <a:latin typeface="Raleway" pitchFamily="2" charset="-18"/>
              </a:rPr>
              <a:t>Bezdanach</a:t>
            </a:r>
            <a:r>
              <a:rPr lang="pl-PL" sz="1200" dirty="0">
                <a:latin typeface="Raleway" pitchFamily="2" charset="-18"/>
              </a:rPr>
              <a:t> – operacji, która odegrała kluczową rolę w zdobyciu funduszy na działalność niepodległościową, poprzez przejęcie środków należących do rządu carskiego</a:t>
            </a:r>
          </a:p>
        </p:txBody>
      </p:sp>
      <p:sp>
        <p:nvSpPr>
          <p:cNvPr id="32" name="Text 14"/>
          <p:cNvSpPr/>
          <p:nvPr/>
        </p:nvSpPr>
        <p:spPr>
          <a:xfrm>
            <a:off x="6438900" y="5667375"/>
            <a:ext cx="51435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„Jej udział w pierwszej zbrojnej manifestacji PPS na placu Grzybowskim w 1904 roku zapoczątkował jej aktywne zaangażowanie w tajną walkę z rosyjskim okupantem”.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0676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3759101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09675"/>
            <a:ext cx="381000" cy="30747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268164"/>
            <a:ext cx="171450" cy="190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" y="1555254"/>
            <a:ext cx="28575" cy="144512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1209675"/>
            <a:ext cx="5911900" cy="1790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152775"/>
            <a:ext cx="381000" cy="30747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025" y="3211264"/>
            <a:ext cx="133350" cy="190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" y="3498354"/>
            <a:ext cx="28575" cy="1445121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3152775"/>
            <a:ext cx="5911900" cy="1790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200" y="5095875"/>
            <a:ext cx="381000" cy="3810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1025" y="5191125"/>
            <a:ext cx="133350" cy="1905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400" y="5057775"/>
            <a:ext cx="5911900" cy="2019300"/>
          </a:xfrm>
          <a:prstGeom prst="rect">
            <a:avLst/>
          </a:prstGeom>
        </p:spPr>
      </p:pic>
      <p:pic>
        <p:nvPicPr>
          <p:cNvPr id="16" name="Image 14" descr="https://picture-search.skywork.ai/aippt/image/sheet/ecd1d01de85358aa8ea3bfe2537b5521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31100" y="1209675"/>
            <a:ext cx="4603700" cy="3756571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1100" y="5461546"/>
            <a:ext cx="4603700" cy="21336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21600" y="5690146"/>
            <a:ext cx="190500" cy="1714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7762875"/>
            <a:ext cx="12192000" cy="304800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Bojowniczka o niepodległość</a:t>
            </a:r>
            <a:endParaRPr lang="en-US" sz="2700" dirty="0"/>
          </a:p>
        </p:txBody>
      </p:sp>
      <p:sp>
        <p:nvSpPr>
          <p:cNvPr id="21" name="Text 1"/>
          <p:cNvSpPr/>
          <p:nvPr/>
        </p:nvSpPr>
        <p:spPr>
          <a:xfrm>
            <a:off x="1143000" y="1362075"/>
            <a:ext cx="5607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Spotkanie z Piłsudskim</a:t>
            </a:r>
            <a:endParaRPr lang="en-US" sz="1500" dirty="0"/>
          </a:p>
        </p:txBody>
      </p:sp>
      <p:sp>
        <p:nvSpPr>
          <p:cNvPr id="22" name="Text 2"/>
          <p:cNvSpPr/>
          <p:nvPr/>
        </p:nvSpPr>
        <p:spPr>
          <a:xfrm>
            <a:off x="1143000" y="1704975"/>
            <a:ext cx="56071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maju 1906 roku, niedaleko warszawskiego składu broni, Aleksandra Szczerbińska, posługująca się pseudonimem „Ola”, po raz pierwszy spotkała Józefa Piłsudskiego. Spotkanie to zapoczątkowało głęboką relację osobistą i polityczną, rozwijającą się w kontekście tajnej walki o niepodległość Polski.</a:t>
            </a:r>
          </a:p>
        </p:txBody>
      </p:sp>
      <p:sp>
        <p:nvSpPr>
          <p:cNvPr id="23" name="Text 3"/>
          <p:cNvSpPr/>
          <p:nvPr/>
        </p:nvSpPr>
        <p:spPr>
          <a:xfrm>
            <a:off x="1143000" y="3305175"/>
            <a:ext cx="5607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Akcja pod </a:t>
            </a:r>
            <a:r>
              <a:rPr lang="pl-PL" sz="1500" b="1" dirty="0" err="1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Bezdanami</a:t>
            </a:r>
            <a:endParaRPr lang="en-US" sz="1500" dirty="0"/>
          </a:p>
        </p:txBody>
      </p:sp>
      <p:sp>
        <p:nvSpPr>
          <p:cNvPr id="24" name="Text 4"/>
          <p:cNvSpPr/>
          <p:nvPr/>
        </p:nvSpPr>
        <p:spPr>
          <a:xfrm>
            <a:off x="1143000" y="3648075"/>
            <a:ext cx="56071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1908 roku Aleksandra Piłsudska odegrała kluczową rolę logistyczną w brawurowym ataku na pociąg pocztowy w </a:t>
            </a:r>
            <a:r>
              <a:rPr lang="pl-PL" sz="1200" dirty="0" err="1">
                <a:latin typeface="Raleway" pitchFamily="2" charset="-18"/>
              </a:rPr>
              <a:t>Bezdanach</a:t>
            </a:r>
            <a:r>
              <a:rPr lang="pl-PL" sz="1200" dirty="0">
                <a:latin typeface="Raleway" pitchFamily="2" charset="-18"/>
              </a:rPr>
              <a:t>. Operacja ta, przeprowadzona przez Organizację Bojową PPS, miała na celu przejęcie funduszy przeznaczonych dla rządu carskiego. Aleksandra odpowiadała za transport zdobytych funduszy, wykazując się odwagą i skutecznością.</a:t>
            </a:r>
          </a:p>
        </p:txBody>
      </p:sp>
      <p:sp>
        <p:nvSpPr>
          <p:cNvPr id="25" name="Text 5"/>
          <p:cNvSpPr/>
          <p:nvPr/>
        </p:nvSpPr>
        <p:spPr>
          <a:xfrm>
            <a:off x="1143000" y="5248275"/>
            <a:ext cx="56071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Służba w Legionach</a:t>
            </a:r>
            <a:endParaRPr lang="en-US" sz="1500" dirty="0"/>
          </a:p>
        </p:txBody>
      </p:sp>
      <p:sp>
        <p:nvSpPr>
          <p:cNvPr id="26" name="Text 6"/>
          <p:cNvSpPr/>
          <p:nvPr/>
        </p:nvSpPr>
        <p:spPr>
          <a:xfrm>
            <a:off x="1143000" y="5591175"/>
            <a:ext cx="56071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 czasie I wojny światowej Aleksandra Piłsudska wykorzystała swoje doświadczenie konspiracyjne, angażując się w służbę Legionom Polskim. Kierowała kobiecym oddziałem wywiadu i łączności przy I Brygadzie Legionów. Jej działalność niepodległościowa doprowadziła do dwukrotnego aresztowania – była więziona m.in. na Pawiaku oraz internowana w obozach w Szczypiornie i Lubaniu.</a:t>
            </a:r>
          </a:p>
        </p:txBody>
      </p:sp>
      <p:sp>
        <p:nvSpPr>
          <p:cNvPr id="27" name="Text 7"/>
          <p:cNvSpPr/>
          <p:nvPr/>
        </p:nvSpPr>
        <p:spPr>
          <a:xfrm>
            <a:off x="7131100" y="5118646"/>
            <a:ext cx="3574281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i="1" dirty="0">
                <a:latin typeface="Raleway" pitchFamily="2" charset="-18"/>
              </a:rPr>
              <a:t>Żołnierze Legionów Polskich w czasie I wojny światowej</a:t>
            </a:r>
          </a:p>
        </p:txBody>
      </p:sp>
      <p:sp>
        <p:nvSpPr>
          <p:cNvPr id="28" name="Text 8"/>
          <p:cNvSpPr/>
          <p:nvPr/>
        </p:nvSpPr>
        <p:spPr>
          <a:xfrm>
            <a:off x="7588300" y="5652046"/>
            <a:ext cx="506724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 uwolnieniu</a:t>
            </a:r>
            <a:endParaRPr lang="en-US" sz="1350" dirty="0"/>
          </a:p>
        </p:txBody>
      </p:sp>
      <p:sp>
        <p:nvSpPr>
          <p:cNvPr id="29" name="Text 9"/>
          <p:cNvSpPr/>
          <p:nvPr/>
        </p:nvSpPr>
        <p:spPr>
          <a:xfrm>
            <a:off x="7321600" y="6033046"/>
            <a:ext cx="42227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Po uwolnieniu Aleksandra Piłsudska nie zaprzestała działalności niepodległościowej – aktywnie działała w wojskowym wywiadzie kobiecym oraz Polskiej Organizacji Wojskowej (POW). Pomimo licznych trudności i osobistych wyrzeczeń, konsekwentnie wspierała wysiłki na rzecz odzyskania przez Polskę niepodległości.</a:t>
            </a:r>
            <a:endParaRPr lang="en-US" sz="1200" dirty="0">
              <a:latin typeface="Raleway" pitchFamily="2" charset="-1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580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85875"/>
            <a:ext cx="476250" cy="4762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1390650"/>
            <a:ext cx="190500" cy="266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733675"/>
            <a:ext cx="476250" cy="476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2838450"/>
            <a:ext cx="171450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4181475"/>
            <a:ext cx="476250" cy="4762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75" y="4286250"/>
            <a:ext cx="190500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5629275"/>
            <a:ext cx="476250" cy="4762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788" y="5734050"/>
            <a:ext cx="219075" cy="266700"/>
          </a:xfrm>
          <a:prstGeom prst="rect">
            <a:avLst/>
          </a:prstGeom>
        </p:spPr>
      </p:pic>
      <p:pic>
        <p:nvPicPr>
          <p:cNvPr id="13" name="Image 11" descr="https://picture-search.skywork.ai/aippt/image/sheet/90d391b62b9f037583d5372d2c662d23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78353" y="1285875"/>
            <a:ext cx="2388394" cy="2438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8353" y="3000375"/>
            <a:ext cx="2388394" cy="723900"/>
          </a:xfrm>
          <a:prstGeom prst="rect">
            <a:avLst/>
          </a:prstGeom>
        </p:spPr>
      </p:pic>
      <p:pic>
        <p:nvPicPr>
          <p:cNvPr id="15" name="Image 13" descr="https://picture-search.skywork.ai/aippt/image/sheet/39f64a3b957ff5059aec735d2e8bfaf0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7960" y="3952875"/>
            <a:ext cx="5349180" cy="18288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7960" y="5438775"/>
            <a:ext cx="5349180" cy="3429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8950" y="6010275"/>
            <a:ext cx="4267200" cy="9906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7153275"/>
            <a:ext cx="12192000" cy="304800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</a:rPr>
              <a:t>Żona i matka</a:t>
            </a:r>
            <a:endParaRPr lang="en-US" dirty="0"/>
          </a:p>
        </p:txBody>
      </p:sp>
      <p:sp>
        <p:nvSpPr>
          <p:cNvPr id="20" name="Text 1"/>
          <p:cNvSpPr/>
          <p:nvPr/>
        </p:nvSpPr>
        <p:spPr>
          <a:xfrm>
            <a:off x="1085850" y="1285875"/>
            <a:ext cx="587502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Potajemny związek</a:t>
            </a:r>
            <a:endParaRPr lang="en-US" sz="1500" dirty="0"/>
          </a:p>
        </p:txBody>
      </p:sp>
      <p:sp>
        <p:nvSpPr>
          <p:cNvPr id="21" name="Text 2"/>
          <p:cNvSpPr/>
          <p:nvPr/>
        </p:nvSpPr>
        <p:spPr>
          <a:xfrm>
            <a:off x="1085850" y="1590675"/>
            <a:ext cx="48958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Relacja Aleksandry Szczerbińskiej z Józefem Piłsudskim narodziła się na tle ich wspólnej działalności w ruchu niepodległościowym. Aleksandra, działająca pod pseudonimem „Ola”, już w 1904 roku wstąpiła do Polskiej Partii Socjalistycznej, angażując się aktywnie w konspiracyjną walkę o wolność Polski.</a:t>
            </a:r>
          </a:p>
        </p:txBody>
      </p:sp>
      <p:sp>
        <p:nvSpPr>
          <p:cNvPr id="22" name="Text 3"/>
          <p:cNvSpPr/>
          <p:nvPr/>
        </p:nvSpPr>
        <p:spPr>
          <a:xfrm>
            <a:off x="1085850" y="2733675"/>
            <a:ext cx="4895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Narodziny córek</a:t>
            </a:r>
            <a:endParaRPr lang="en-US" sz="1500" dirty="0"/>
          </a:p>
        </p:txBody>
      </p:sp>
      <p:sp>
        <p:nvSpPr>
          <p:cNvPr id="23" name="Text 4"/>
          <p:cNvSpPr/>
          <p:nvPr/>
        </p:nvSpPr>
        <p:spPr>
          <a:xfrm>
            <a:off x="1085850" y="3038475"/>
            <a:ext cx="48958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Zanim Aleksandra i Józef Piłsudski mogli oficjalnie zawrzeć związek małżeński, doczekali się dwóch córek: Wandy, urodzonej 7 lutego 1918 roku, oraz Jadwigi, urodzonej 28 lutego 1920 roku. Ich małżeństwo mogło zostać sformalizowane dopiero po śmierci pierwszej żony Józefa, Marii Piłsudskiej.</a:t>
            </a:r>
            <a:endParaRPr lang="en-US" sz="1200" dirty="0">
              <a:latin typeface="Raleway" pitchFamily="2" charset="-18"/>
            </a:endParaRPr>
          </a:p>
        </p:txBody>
      </p:sp>
      <p:sp>
        <p:nvSpPr>
          <p:cNvPr id="24" name="Text 5"/>
          <p:cNvSpPr/>
          <p:nvPr/>
        </p:nvSpPr>
        <p:spPr>
          <a:xfrm>
            <a:off x="1085850" y="4181475"/>
            <a:ext cx="4895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Ślub w</a:t>
            </a:r>
            <a:r>
              <a:rPr lang="en-US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1921</a:t>
            </a:r>
            <a:endParaRPr lang="en-US" sz="1500" dirty="0"/>
          </a:p>
        </p:txBody>
      </p:sp>
      <p:sp>
        <p:nvSpPr>
          <p:cNvPr id="25" name="Text 6"/>
          <p:cNvSpPr/>
          <p:nvPr/>
        </p:nvSpPr>
        <p:spPr>
          <a:xfrm>
            <a:off x="1085850" y="4486275"/>
            <a:ext cx="48958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Aleksandra i Józef Piłsudski zawarli związek małżeński 25 października 1921 roku, kilka miesięcy po śmierci Marii Piłsudskiej. Ten moment zamykał skomplikowany etap ich życia osobistego, nierozerwalnie związanego z trudami walki o niepodległość Polski.</a:t>
            </a:r>
            <a:endParaRPr lang="en-US" sz="1200" dirty="0">
              <a:latin typeface="Raleway" pitchFamily="2" charset="-18"/>
            </a:endParaRPr>
          </a:p>
        </p:txBody>
      </p:sp>
      <p:sp>
        <p:nvSpPr>
          <p:cNvPr id="26" name="Text 7"/>
          <p:cNvSpPr/>
          <p:nvPr/>
        </p:nvSpPr>
        <p:spPr>
          <a:xfrm>
            <a:off x="1085850" y="5629275"/>
            <a:ext cx="4895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Życie w </a:t>
            </a:r>
            <a:r>
              <a:rPr lang="en-US" sz="1500" b="1" dirty="0" err="1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Sulejówk</a:t>
            </a: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</a:t>
            </a:r>
            <a:endParaRPr lang="en-US" sz="1500" dirty="0"/>
          </a:p>
        </p:txBody>
      </p:sp>
      <p:sp>
        <p:nvSpPr>
          <p:cNvPr id="27" name="Text 8"/>
          <p:cNvSpPr/>
          <p:nvPr/>
        </p:nvSpPr>
        <p:spPr>
          <a:xfrm>
            <a:off x="1085850" y="5934075"/>
            <a:ext cx="48958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Po ślubie rodzina Piłsudskich zamieszkała w urokliwym dworku „</a:t>
            </a:r>
            <a:r>
              <a:rPr lang="pl-PL" sz="1200" dirty="0" err="1">
                <a:latin typeface="Raleway" pitchFamily="2" charset="-18"/>
              </a:rPr>
              <a:t>Milusin</a:t>
            </a:r>
            <a:r>
              <a:rPr lang="pl-PL" sz="1200" dirty="0">
                <a:latin typeface="Raleway" pitchFamily="2" charset="-18"/>
              </a:rPr>
              <a:t>” w Sulejówku, który stał się oazą spokoju z dala od zgiełku życia politycznego. W latach 1923–1926 Aleksandra poświęciła się prowadzeniu domu i wychowywaniu córek</a:t>
            </a:r>
          </a:p>
        </p:txBody>
      </p:sp>
      <p:sp>
        <p:nvSpPr>
          <p:cNvPr id="28" name="Text 9"/>
          <p:cNvSpPr/>
          <p:nvPr/>
        </p:nvSpPr>
        <p:spPr>
          <a:xfrm>
            <a:off x="7964619" y="3335867"/>
            <a:ext cx="2388394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solidFill>
                  <a:schemeClr val="bg1"/>
                </a:solidFill>
                <a:latin typeface="Raleway" pitchFamily="2" charset="-18"/>
              </a:rPr>
              <a:t>Aleksandra Piłsudska z mężem i córkami w Sulejówku (1920-1926)</a:t>
            </a:r>
          </a:p>
        </p:txBody>
      </p:sp>
      <p:sp>
        <p:nvSpPr>
          <p:cNvPr id="29" name="Text 10"/>
          <p:cNvSpPr/>
          <p:nvPr/>
        </p:nvSpPr>
        <p:spPr>
          <a:xfrm>
            <a:off x="6374160" y="5438775"/>
            <a:ext cx="534918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pl-PL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Dwór</a:t>
            </a:r>
            <a:r>
              <a:rPr lang="en-US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"Milusin" </a:t>
            </a:r>
            <a:r>
              <a:rPr lang="pl-PL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</a:t>
            </a:r>
            <a:r>
              <a:rPr lang="en-US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Sulejówk</a:t>
            </a:r>
            <a:r>
              <a:rPr lang="pl-PL" sz="105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</a:t>
            </a:r>
            <a:endParaRPr lang="en-US" sz="1050" dirty="0"/>
          </a:p>
        </p:txBody>
      </p:sp>
      <p:sp>
        <p:nvSpPr>
          <p:cNvPr id="30" name="Text 11"/>
          <p:cNvSpPr/>
          <p:nvPr/>
        </p:nvSpPr>
        <p:spPr>
          <a:xfrm>
            <a:off x="6991350" y="6162675"/>
            <a:ext cx="3962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i="1" dirty="0">
                <a:latin typeface="Raleway" pitchFamily="2" charset="-18"/>
              </a:rPr>
              <a:t>„Ten czas wyraźnie kontrastuje z często burzliwym życiem publicznym Józefa Piłsudskiego, ukazując bardziej prywatny, codzienny wymiar życia ich rodziny.”</a:t>
            </a:r>
            <a:endParaRPr lang="en-US" sz="1200" i="1" dirty="0">
              <a:latin typeface="Raleway" pitchFamily="2" charset="-1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627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https://picture-search.skywork.ai/aippt/image/sheet/8c814cd583825e6ca76aed2350050ef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784" y="1762125"/>
            <a:ext cx="2218283" cy="3048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038725"/>
            <a:ext cx="3657600" cy="990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1285875"/>
            <a:ext cx="7315200" cy="1447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2962275"/>
            <a:ext cx="3562350" cy="1790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114675"/>
            <a:ext cx="476250" cy="4762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0588" y="3219450"/>
            <a:ext cx="219075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50" y="2962275"/>
            <a:ext cx="3562350" cy="1790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850" y="3114675"/>
            <a:ext cx="476250" cy="4762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7725" y="3219450"/>
            <a:ext cx="190500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600" y="4943475"/>
            <a:ext cx="3562350" cy="15621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0" y="5095875"/>
            <a:ext cx="476250" cy="47625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4400" y="5200650"/>
            <a:ext cx="171450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2450" y="4943475"/>
            <a:ext cx="3562350" cy="15621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24850" y="5095875"/>
            <a:ext cx="476250" cy="4762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43913" y="5200650"/>
            <a:ext cx="238125" cy="2667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657975"/>
            <a:ext cx="12192000" cy="304800"/>
          </a:xfrm>
          <a:prstGeom prst="rect">
            <a:avLst/>
          </a:prstGeom>
        </p:spPr>
      </p:pic>
      <p:sp>
        <p:nvSpPr>
          <p:cNvPr id="21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Pierwsza Dama Polski</a:t>
            </a:r>
            <a:endParaRPr lang="en-US" sz="2700" dirty="0"/>
          </a:p>
        </p:txBody>
      </p:sp>
      <p:sp>
        <p:nvSpPr>
          <p:cNvPr id="22" name="Text 1"/>
          <p:cNvSpPr/>
          <p:nvPr/>
        </p:nvSpPr>
        <p:spPr>
          <a:xfrm>
            <a:off x="609600" y="5191125"/>
            <a:ext cx="33528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800"/>
              </a:lnSpc>
            </a:pPr>
            <a:r>
              <a:rPr lang="pl-PL" sz="1200" i="1" dirty="0">
                <a:latin typeface="Raleway" pitchFamily="2" charset="-18"/>
              </a:rPr>
              <a:t>„Belweder, rezydencja prezydencka, stał się miejscem prywatnego i intelektualnego życia rodziny Piłsudskich.”</a:t>
            </a:r>
            <a:endParaRPr lang="en-US" sz="1200" i="1" dirty="0">
              <a:latin typeface="Raleway" pitchFamily="2" charset="-18"/>
            </a:endParaRPr>
          </a:p>
        </p:txBody>
      </p:sp>
      <p:sp>
        <p:nvSpPr>
          <p:cNvPr id="23" name="Text 2"/>
          <p:cNvSpPr/>
          <p:nvPr/>
        </p:nvSpPr>
        <p:spPr>
          <a:xfrm>
            <a:off x="4610100" y="1476375"/>
            <a:ext cx="69342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500" dirty="0">
                <a:latin typeface="Raleway" pitchFamily="2" charset="-18"/>
              </a:rPr>
              <a:t>Po zamachu stanu w maju 1926 roku rodzina Piłsudskich powróciła do Belwederu, gdzie Aleksandra Piłsudska objęła urząd Pierwszej Damy. Choć nie sprawowała oficjalnego urzędu politycznego, jej wpływ na życie publiczne i prywatne powojennej Polski był znaczący.</a:t>
            </a:r>
          </a:p>
        </p:txBody>
      </p:sp>
      <p:sp>
        <p:nvSpPr>
          <p:cNvPr id="24" name="Text 3"/>
          <p:cNvSpPr/>
          <p:nvPr/>
        </p:nvSpPr>
        <p:spPr>
          <a:xfrm>
            <a:off x="5162550" y="3114675"/>
            <a:ext cx="3200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Belweder</a:t>
            </a:r>
            <a:endParaRPr lang="en-US" sz="1350" dirty="0"/>
          </a:p>
        </p:txBody>
      </p:sp>
      <p:sp>
        <p:nvSpPr>
          <p:cNvPr id="25" name="Text 4"/>
          <p:cNvSpPr/>
          <p:nvPr/>
        </p:nvSpPr>
        <p:spPr>
          <a:xfrm>
            <a:off x="5162550" y="3457575"/>
            <a:ext cx="26670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Belweder stał się centrum Jej życia publicznego i prywatnego, oazą spokoju od zgiełku życia politycznego.</a:t>
            </a:r>
          </a:p>
        </p:txBody>
      </p:sp>
      <p:sp>
        <p:nvSpPr>
          <p:cNvPr id="26" name="Text 5"/>
          <p:cNvSpPr/>
          <p:nvPr/>
        </p:nvSpPr>
        <p:spPr>
          <a:xfrm>
            <a:off x="8915400" y="3114675"/>
            <a:ext cx="3200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Sekretarka męża</a:t>
            </a:r>
            <a:endParaRPr lang="en-US" sz="1350" dirty="0"/>
          </a:p>
        </p:txBody>
      </p:sp>
      <p:sp>
        <p:nvSpPr>
          <p:cNvPr id="27" name="Text 6"/>
          <p:cNvSpPr/>
          <p:nvPr/>
        </p:nvSpPr>
        <p:spPr>
          <a:xfrm>
            <a:off x="8915400" y="3457575"/>
            <a:ext cx="26670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Często pełniła rolę sekretarki męża, między innymi dyktując i przepisując teksty jego książek, takich jak „Rok 1920”.</a:t>
            </a:r>
            <a:endParaRPr lang="en-US" sz="1200" dirty="0">
              <a:latin typeface="Raleway" pitchFamily="2" charset="-18"/>
            </a:endParaRPr>
          </a:p>
        </p:txBody>
      </p:sp>
      <p:sp>
        <p:nvSpPr>
          <p:cNvPr id="28" name="Text 7"/>
          <p:cNvSpPr/>
          <p:nvPr/>
        </p:nvSpPr>
        <p:spPr>
          <a:xfrm>
            <a:off x="5162550" y="5095875"/>
            <a:ext cx="3200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Soutien intellectuel</a:t>
            </a:r>
            <a:endParaRPr lang="en-US" sz="1350" dirty="0"/>
          </a:p>
        </p:txBody>
      </p:sp>
      <p:sp>
        <p:nvSpPr>
          <p:cNvPr id="29" name="Text 8"/>
          <p:cNvSpPr/>
          <p:nvPr/>
        </p:nvSpPr>
        <p:spPr>
          <a:xfrm>
            <a:off x="5162550" y="5438775"/>
            <a:ext cx="2667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Elle soutenait Józef Piłsudski dans ses travaux intellectuels et mémoriels, participant activement à la constitution de son héritage.</a:t>
            </a:r>
            <a:endParaRPr lang="en-US" sz="1200" dirty="0"/>
          </a:p>
        </p:txBody>
      </p:sp>
      <p:sp>
        <p:nvSpPr>
          <p:cNvPr id="30" name="Text 9"/>
          <p:cNvSpPr/>
          <p:nvPr/>
        </p:nvSpPr>
        <p:spPr>
          <a:xfrm>
            <a:off x="8915400" y="5095875"/>
            <a:ext cx="3200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Stosunki dyplomatyczne</a:t>
            </a:r>
            <a:endParaRPr lang="en-US" sz="1350" dirty="0"/>
          </a:p>
        </p:txBody>
      </p:sp>
      <p:sp>
        <p:nvSpPr>
          <p:cNvPr id="31" name="Text 10"/>
          <p:cNvSpPr/>
          <p:nvPr/>
        </p:nvSpPr>
        <p:spPr>
          <a:xfrm>
            <a:off x="8915400" y="5438775"/>
            <a:ext cx="2667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l-PL" sz="1200" dirty="0">
                <a:latin typeface="Raleway" pitchFamily="2" charset="-18"/>
              </a:rPr>
              <a:t>Gościła ambasadorów i aktywnie wspierała polskie kontakty międzynarodowe, wykorzystując swój charyzmę oraz wszechstronne wykształcenie.</a:t>
            </a:r>
            <a:endParaRPr lang="en-US" sz="1200" dirty="0">
              <a:latin typeface="Raleway" pitchFamily="2" charset="-1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2500"/>
            <a:ext cx="2819400" cy="285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238375"/>
            <a:ext cx="5486400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390775"/>
            <a:ext cx="381000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" y="2505075"/>
            <a:ext cx="190500" cy="1524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152775"/>
            <a:ext cx="5486400" cy="12192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3305175"/>
            <a:ext cx="381000" cy="381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5" y="3419475"/>
            <a:ext cx="171450" cy="1524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4524375"/>
            <a:ext cx="5486400" cy="952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" y="4676775"/>
            <a:ext cx="381000" cy="3810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" y="4791075"/>
            <a:ext cx="152400" cy="1524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1209675"/>
            <a:ext cx="5486400" cy="24384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4029075"/>
            <a:ext cx="5486400" cy="16002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8900" y="4638675"/>
            <a:ext cx="171450" cy="1524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38900" y="4943475"/>
            <a:ext cx="152400" cy="1524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8900" y="5248275"/>
            <a:ext cx="190500" cy="1524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3200"/>
            <a:ext cx="12192000" cy="304800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pl-PL" sz="2700" b="1" dirty="0">
                <a:solidFill>
                  <a:srgbClr val="7F1D1D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Aktywność społeczna i charytatywna</a:t>
            </a:r>
            <a:endParaRPr lang="en-US" sz="2700" dirty="0"/>
          </a:p>
        </p:txBody>
      </p:sp>
      <p:sp>
        <p:nvSpPr>
          <p:cNvPr id="21" name="Text 1"/>
          <p:cNvSpPr/>
          <p:nvPr/>
        </p:nvSpPr>
        <p:spPr>
          <a:xfrm>
            <a:off x="457200" y="1209675"/>
            <a:ext cx="5486400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350" dirty="0">
                <a:latin typeface="Raleway" pitchFamily="2" charset="-18"/>
              </a:rPr>
              <a:t>Aleksandra Piłsudska wyróżniała się intensywnym zaangażowaniem społecznym i charytatywnym, wykorzystując swoją pozycję do wspierania różnorodnych akcji humanitarnych.</a:t>
            </a:r>
          </a:p>
        </p:txBody>
      </p:sp>
      <p:sp>
        <p:nvSpPr>
          <p:cNvPr id="22" name="Text 2"/>
          <p:cNvSpPr/>
          <p:nvPr/>
        </p:nvSpPr>
        <p:spPr>
          <a:xfrm>
            <a:off x="1104900" y="2390775"/>
            <a:ext cx="538353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Honorowy Prezes „Rodziny Wojskowej”</a:t>
            </a:r>
            <a:endParaRPr lang="en-US" sz="1350" dirty="0"/>
          </a:p>
        </p:txBody>
      </p:sp>
      <p:sp>
        <p:nvSpPr>
          <p:cNvPr id="23" name="Text 3"/>
          <p:cNvSpPr/>
          <p:nvPr/>
        </p:nvSpPr>
        <p:spPr>
          <a:xfrm>
            <a:off x="1104900" y="2657475"/>
            <a:ext cx="538353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Zarządzanie stowarzyszeniem zajmującym się wspieraniem rodzin żołnierzy.</a:t>
            </a:r>
          </a:p>
        </p:txBody>
      </p:sp>
      <p:sp>
        <p:nvSpPr>
          <p:cNvPr id="24" name="Text 4"/>
          <p:cNvSpPr/>
          <p:nvPr/>
        </p:nvSpPr>
        <p:spPr>
          <a:xfrm>
            <a:off x="1104900" y="3305175"/>
            <a:ext cx="4686300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Członkini Zarządu </a:t>
            </a:r>
            <a:r>
              <a:rPr lang="en-US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"Nasz Dom" </a:t>
            </a: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</a:t>
            </a:r>
            <a:r>
              <a:rPr lang="en-US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"Osiedle"</a:t>
            </a:r>
            <a:endParaRPr lang="en-US" sz="1350" dirty="0"/>
          </a:p>
        </p:txBody>
      </p:sp>
      <p:sp>
        <p:nvSpPr>
          <p:cNvPr id="25" name="Text 5"/>
          <p:cNvSpPr/>
          <p:nvPr/>
        </p:nvSpPr>
        <p:spPr>
          <a:xfrm>
            <a:off x="1104900" y="3838575"/>
            <a:ext cx="46863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Organizacje mające na celu poprawę warunków życia i dobrobytu społeczności</a:t>
            </a:r>
          </a:p>
        </p:txBody>
      </p:sp>
      <p:sp>
        <p:nvSpPr>
          <p:cNvPr id="26" name="Text 6"/>
          <p:cNvSpPr/>
          <p:nvPr/>
        </p:nvSpPr>
        <p:spPr>
          <a:xfrm>
            <a:off x="1104900" y="4676775"/>
            <a:ext cx="562356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Założycielka stowarzyszenia </a:t>
            </a:r>
            <a:r>
              <a:rPr lang="en-US" sz="135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"Opieka"</a:t>
            </a:r>
            <a:endParaRPr lang="en-US" sz="1350" dirty="0"/>
          </a:p>
        </p:txBody>
      </p:sp>
      <p:sp>
        <p:nvSpPr>
          <p:cNvPr id="27" name="Text 7"/>
          <p:cNvSpPr/>
          <p:nvPr/>
        </p:nvSpPr>
        <p:spPr>
          <a:xfrm>
            <a:off x="1104900" y="4943475"/>
            <a:ext cx="46863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050" dirty="0">
                <a:latin typeface="Raleway" pitchFamily="2" charset="-18"/>
              </a:rPr>
              <a:t>Inicjatywa mająca na celu zapewnienie pomocy i ochrony osobom potrzebującym</a:t>
            </a:r>
          </a:p>
        </p:txBody>
      </p:sp>
      <p:sp>
        <p:nvSpPr>
          <p:cNvPr id="28" name="Text 8"/>
          <p:cNvSpPr/>
          <p:nvPr/>
        </p:nvSpPr>
        <p:spPr>
          <a:xfrm>
            <a:off x="6248400" y="3686175"/>
            <a:ext cx="658368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pl-PL" sz="1050" i="1" dirty="0">
                <a:latin typeface="Raleway" pitchFamily="2" charset="-18"/>
              </a:rPr>
              <a:t>Kobiety zaangażowane w działalność charytatywną, w tym m.in. </a:t>
            </a:r>
            <a:r>
              <a:rPr lang="en-US" sz="1050" i="1" dirty="0">
                <a:solidFill>
                  <a:srgbClr val="4B5563"/>
                </a:solidFill>
                <a:latin typeface="Raleway" pitchFamily="2" charset="-18"/>
                <a:ea typeface="Raleway" pitchFamily="34" charset="-122"/>
                <a:cs typeface="Raleway" pitchFamily="34" charset="-120"/>
              </a:rPr>
              <a:t>Aleksandra Piłsudska</a:t>
            </a:r>
            <a:endParaRPr lang="en-US" sz="1050" i="1" dirty="0">
              <a:latin typeface="Raleway" pitchFamily="2" charset="-18"/>
            </a:endParaRPr>
          </a:p>
        </p:txBody>
      </p:sp>
      <p:sp>
        <p:nvSpPr>
          <p:cNvPr id="29" name="Text 9"/>
          <p:cNvSpPr/>
          <p:nvPr/>
        </p:nvSpPr>
        <p:spPr>
          <a:xfrm>
            <a:off x="6438900" y="4219575"/>
            <a:ext cx="51054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pl-PL" sz="1500" b="1" dirty="0">
                <a:solidFill>
                  <a:srgbClr val="1F293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Działania</a:t>
            </a:r>
            <a:endParaRPr lang="en-US" sz="1500" dirty="0"/>
          </a:p>
        </p:txBody>
      </p:sp>
      <p:sp>
        <p:nvSpPr>
          <p:cNvPr id="30" name="Text 10"/>
          <p:cNvSpPr/>
          <p:nvPr/>
        </p:nvSpPr>
        <p:spPr>
          <a:xfrm>
            <a:off x="6724650" y="4600575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Wsparcie dla sierot, bezdomnych i niepełnosprawnych</a:t>
            </a:r>
          </a:p>
        </p:txBody>
      </p:sp>
      <p:sp>
        <p:nvSpPr>
          <p:cNvPr id="31" name="Text 11"/>
          <p:cNvSpPr/>
          <p:nvPr/>
        </p:nvSpPr>
        <p:spPr>
          <a:xfrm>
            <a:off x="6705600" y="4905375"/>
            <a:ext cx="55778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pl-PL" sz="1200" dirty="0">
                <a:latin typeface="Raleway" pitchFamily="2" charset="-18"/>
              </a:rPr>
              <a:t>Organizowanie zbiórek pieniędzy dla ofiar powodzi</a:t>
            </a:r>
          </a:p>
        </p:txBody>
      </p:sp>
      <p:sp>
        <p:nvSpPr>
          <p:cNvPr id="32" name="Text 12"/>
          <p:cNvSpPr/>
          <p:nvPr/>
        </p:nvSpPr>
        <p:spPr>
          <a:xfrm>
            <a:off x="6743700" y="5210175"/>
            <a:ext cx="4743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pl-PL" sz="1200" dirty="0">
                <a:solidFill>
                  <a:srgbClr val="37415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Organizacja wakacji dla dzieci z ubogich rodzin</a:t>
            </a:r>
            <a:endParaRPr lang="en-US" sz="1200" dirty="0"/>
          </a:p>
        </p:txBody>
      </p:sp>
      <p:sp>
        <p:nvSpPr>
          <p:cNvPr id="33" name="Text 13"/>
          <p:cNvSpPr/>
          <p:nvPr/>
        </p:nvSpPr>
        <p:spPr>
          <a:xfrm>
            <a:off x="-670560" y="6172200"/>
            <a:ext cx="13533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pl-PL" sz="1200" i="1" dirty="0">
                <a:latin typeface="Raleway" pitchFamily="2" charset="-18"/>
              </a:rPr>
              <a:t>„Wykorzystała swoją pozycję, aby bronić najsłabszych członków społeczeństwa”.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109</TotalTime>
  <Words>1864</Words>
  <Application>Microsoft Office PowerPoint</Application>
  <PresentationFormat>Panoramiczny</PresentationFormat>
  <Paragraphs>161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Playfair Display</vt:lpstr>
      <vt:lpstr>Raleway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Maciej Tadel</cp:lastModifiedBy>
  <cp:revision>10</cp:revision>
  <dcterms:created xsi:type="dcterms:W3CDTF">2025-10-17T06:51:09Z</dcterms:created>
  <dcterms:modified xsi:type="dcterms:W3CDTF">2025-10-21T09:35:03Z</dcterms:modified>
</cp:coreProperties>
</file>