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3" d="100"/>
          <a:sy n="113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81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F23B-66D6-2106-2B2F-9EEDB987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1108C-2A6E-E5B3-6753-FF8E25EED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0B28A-C3C8-F6FA-BC6D-217F1C9BF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9B5BD-FE1A-2083-127B-A28FAA3A2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7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12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13.png"/><Relationship Id="rId9" Type="http://schemas.openxmlformats.org/officeDocument/2006/relationships/image" Target="../media/image93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13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3.png"/><Relationship Id="rId9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72.pn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12" Type="http://schemas.openxmlformats.org/officeDocument/2006/relationships/image" Target="../media/image152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02.png"/><Relationship Id="rId5" Type="http://schemas.openxmlformats.org/officeDocument/2006/relationships/image" Target="../media/image134.png"/><Relationship Id="rId15" Type="http://schemas.openxmlformats.org/officeDocument/2006/relationships/image" Target="../media/image154.png"/><Relationship Id="rId10" Type="http://schemas.openxmlformats.org/officeDocument/2006/relationships/image" Target="../media/image151.png"/><Relationship Id="rId4" Type="http://schemas.openxmlformats.org/officeDocument/2006/relationships/image" Target="../media/image13.png"/><Relationship Id="rId9" Type="http://schemas.openxmlformats.org/officeDocument/2006/relationships/image" Target="../media/image150.png"/><Relationship Id="rId14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3.png"/><Relationship Id="rId3" Type="http://schemas.openxmlformats.org/officeDocument/2006/relationships/image" Target="../media/image12.png"/><Relationship Id="rId7" Type="http://schemas.openxmlformats.org/officeDocument/2006/relationships/image" Target="../media/image159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76.png"/><Relationship Id="rId5" Type="http://schemas.openxmlformats.org/officeDocument/2006/relationships/image" Target="../media/image157.png"/><Relationship Id="rId10" Type="http://schemas.openxmlformats.org/officeDocument/2006/relationships/image" Target="../media/image16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13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524000"/>
            <a:ext cx="609600" cy="609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50" y="819150"/>
            <a:ext cx="10159901" cy="52197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65002" y="3638550"/>
            <a:ext cx="1026199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pl-PL" sz="3600" b="1" kern="0" spc="72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Prezentacja opracowana w ramach zadania publicznego pn.: </a:t>
            </a:r>
            <a:r>
              <a:rPr lang="pl-PL" sz="3600" b="1" i="1" kern="0" spc="72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„Polskie patriotki”</a:t>
            </a:r>
            <a:endParaRPr lang="en-US" sz="3600" i="1" dirty="0"/>
          </a:p>
        </p:txBody>
      </p:sp>
      <p:sp>
        <p:nvSpPr>
          <p:cNvPr id="14" name="Text 1"/>
          <p:cNvSpPr/>
          <p:nvPr/>
        </p:nvSpPr>
        <p:spPr>
          <a:xfrm>
            <a:off x="2275879" y="5067300"/>
            <a:ext cx="764024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pl-PL" sz="1500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Zadanie realizowane przez Eurocentrum Innowacji i Przedsiębiorczości w ramach Rządowego Programu Fundusz Inicjatyw Obywatelskich NOWEFIO na lata 2021-2030</a:t>
            </a:r>
            <a:endParaRPr lang="en-US" sz="1500" dirty="0"/>
          </a:p>
        </p:txBody>
      </p:sp>
      <p:sp>
        <p:nvSpPr>
          <p:cNvPr id="18" name="Text 5"/>
          <p:cNvSpPr/>
          <p:nvPr/>
        </p:nvSpPr>
        <p:spPr>
          <a:xfrm>
            <a:off x="11201400" y="6438900"/>
            <a:ext cx="82296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2025-10-21</a:t>
            </a:r>
            <a:endParaRPr lang="en-US" sz="105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88D2267-6AAF-7869-7A60-BEDA58F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85" y="945180"/>
            <a:ext cx="6053913" cy="265283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13EB0F0-83ED-128D-EC07-1ACD490A0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953648"/>
            <a:ext cx="2218514" cy="22185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600700" cy="5372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3335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847850"/>
            <a:ext cx="94357" cy="114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781300"/>
            <a:ext cx="5143500" cy="533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3543300"/>
            <a:ext cx="171450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300" y="1104900"/>
            <a:ext cx="5600700" cy="2933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900" y="1333500"/>
            <a:ext cx="171450" cy="304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8900" y="2476500"/>
            <a:ext cx="190500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300" y="4191000"/>
            <a:ext cx="5600700" cy="9144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4514850"/>
            <a:ext cx="142875" cy="26670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Tragiczna Śmierć Piotra i Nowe Wyzwania</a:t>
            </a:r>
            <a:endParaRPr lang="en-US" sz="2700" dirty="0"/>
          </a:p>
        </p:txBody>
      </p:sp>
      <p:sp>
        <p:nvSpPr>
          <p:cNvPr id="15" name="Text 1"/>
          <p:cNvSpPr/>
          <p:nvPr/>
        </p:nvSpPr>
        <p:spPr>
          <a:xfrm>
            <a:off x="952500" y="1333500"/>
            <a:ext cx="9601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Tragedia</a:t>
            </a:r>
            <a:endParaRPr lang="en-US" sz="1800" dirty="0"/>
          </a:p>
        </p:txBody>
      </p:sp>
      <p:sp>
        <p:nvSpPr>
          <p:cNvPr id="16" name="Text 2"/>
          <p:cNvSpPr/>
          <p:nvPr/>
        </p:nvSpPr>
        <p:spPr>
          <a:xfrm>
            <a:off x="818257" y="1790700"/>
            <a:ext cx="493484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91B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 kwietnia 1906</a:t>
            </a:r>
            <a:endParaRPr lang="en-US" sz="1200" dirty="0"/>
          </a:p>
        </p:txBody>
      </p:sp>
      <p:sp>
        <p:nvSpPr>
          <p:cNvPr id="17" name="Text 3"/>
          <p:cNvSpPr/>
          <p:nvPr/>
        </p:nvSpPr>
        <p:spPr>
          <a:xfrm>
            <a:off x="818257" y="2019300"/>
            <a:ext cx="4934843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Pierre Curie zginął w wypadku ulicznym, potrącony przez konny wóz ciężarowy.</a:t>
            </a:r>
            <a:endParaRPr lang="en-US" sz="1350" dirty="0"/>
          </a:p>
        </p:txBody>
      </p:sp>
      <p:sp>
        <p:nvSpPr>
          <p:cNvPr id="18" name="Text 4"/>
          <p:cNvSpPr/>
          <p:nvPr/>
        </p:nvSpPr>
        <p:spPr>
          <a:xfrm>
            <a:off x="762000" y="2781300"/>
            <a:ext cx="49911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6B5B3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"Pogrążyła się w głębokiej żałobie, prowadząc 'Dziennik żałobny', w którym opisywała swój ból i pustkę."</a:t>
            </a:r>
            <a:endParaRPr lang="en-US" sz="1350" dirty="0"/>
          </a:p>
        </p:txBody>
      </p:sp>
      <p:sp>
        <p:nvSpPr>
          <p:cNvPr id="19" name="Text 5"/>
          <p:cNvSpPr/>
          <p:nvPr/>
        </p:nvSpPr>
        <p:spPr>
          <a:xfrm>
            <a:off x="895350" y="3543300"/>
            <a:ext cx="16916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Żałoba i Przeżycie</a:t>
            </a:r>
            <a:endParaRPr lang="en-US" sz="1500" dirty="0"/>
          </a:p>
        </p:txBody>
      </p:sp>
      <p:sp>
        <p:nvSpPr>
          <p:cNvPr id="20" name="Text 6"/>
          <p:cNvSpPr/>
          <p:nvPr/>
        </p:nvSpPr>
        <p:spPr>
          <a:xfrm>
            <a:off x="609600" y="3924300"/>
            <a:ext cx="51435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Mimo osobistej tragedii, w maju 1906 roku, w wieku 38 lat, Maria kontynuowała pracę i objęła katedrę fizyki po zmarłym mężu.</a:t>
            </a:r>
            <a:endParaRPr lang="en-US" sz="1350" dirty="0"/>
          </a:p>
        </p:txBody>
      </p:sp>
      <p:sp>
        <p:nvSpPr>
          <p:cNvPr id="21" name="Text 7"/>
          <p:cNvSpPr/>
          <p:nvPr/>
        </p:nvSpPr>
        <p:spPr>
          <a:xfrm>
            <a:off x="6724650" y="1333500"/>
            <a:ext cx="29260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Pierwsza Kobieta Profesor</a:t>
            </a:r>
            <a:endParaRPr lang="en-US" sz="1800" dirty="0"/>
          </a:p>
        </p:txBody>
      </p:sp>
      <p:sp>
        <p:nvSpPr>
          <p:cNvPr id="22" name="Text 8"/>
          <p:cNvSpPr/>
          <p:nvPr/>
        </p:nvSpPr>
        <p:spPr>
          <a:xfrm>
            <a:off x="6438900" y="1790700"/>
            <a:ext cx="51435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stała się pierwszą kobietą w historii, która objęła katedrę fizyki na Sorbonie.</a:t>
            </a:r>
            <a:endParaRPr lang="en-US" sz="1350" dirty="0"/>
          </a:p>
        </p:txBody>
      </p:sp>
      <p:sp>
        <p:nvSpPr>
          <p:cNvPr id="23" name="Text 9"/>
          <p:cNvSpPr/>
          <p:nvPr/>
        </p:nvSpPr>
        <p:spPr>
          <a:xfrm>
            <a:off x="6743700" y="2476500"/>
            <a:ext cx="9258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Znaczenie</a:t>
            </a:r>
            <a:endParaRPr lang="en-US" sz="1500" dirty="0"/>
          </a:p>
        </p:txBody>
      </p:sp>
      <p:sp>
        <p:nvSpPr>
          <p:cNvPr id="24" name="Text 10"/>
          <p:cNvSpPr/>
          <p:nvPr/>
        </p:nvSpPr>
        <p:spPr>
          <a:xfrm>
            <a:off x="6553200" y="2857500"/>
            <a:ext cx="60350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Przełom w historii edukacji kobiety w Europie</a:t>
            </a:r>
            <a:endParaRPr lang="en-US" sz="1350" dirty="0"/>
          </a:p>
        </p:txBody>
      </p:sp>
      <p:sp>
        <p:nvSpPr>
          <p:cNvPr id="25" name="Text 11"/>
          <p:cNvSpPr/>
          <p:nvPr/>
        </p:nvSpPr>
        <p:spPr>
          <a:xfrm>
            <a:off x="6553200" y="3200400"/>
            <a:ext cx="60350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Uznanie naukowych osiągnięć Marii po śmierci męża</a:t>
            </a:r>
            <a:endParaRPr lang="en-US" sz="1350" dirty="0"/>
          </a:p>
        </p:txBody>
      </p:sp>
      <p:sp>
        <p:nvSpPr>
          <p:cNvPr id="26" name="Text 12"/>
          <p:cNvSpPr/>
          <p:nvPr/>
        </p:nvSpPr>
        <p:spPr>
          <a:xfrm>
            <a:off x="6553200" y="3543300"/>
            <a:ext cx="60350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Insyracja dla kobiet w nauce</a:t>
            </a:r>
            <a:endParaRPr lang="en-US" sz="1350" dirty="0"/>
          </a:p>
        </p:txBody>
      </p:sp>
      <p:sp>
        <p:nvSpPr>
          <p:cNvPr id="27" name="Text 13"/>
          <p:cNvSpPr/>
          <p:nvPr/>
        </p:nvSpPr>
        <p:spPr>
          <a:xfrm>
            <a:off x="6657975" y="4381500"/>
            <a:ext cx="496252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kontynuowała badania naukowe, mimo że trudno było jej bez Pierre'a.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676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486400" cy="2590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19075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48100"/>
            <a:ext cx="5486400" cy="1905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4552950"/>
            <a:ext cx="190500" cy="2667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" y="5162550"/>
            <a:ext cx="190500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5905500"/>
            <a:ext cx="5486400" cy="8382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104900"/>
            <a:ext cx="5715000" cy="3924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200" y="1181100"/>
            <a:ext cx="5562600" cy="37719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5181600"/>
            <a:ext cx="5715000" cy="2247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5753100"/>
            <a:ext cx="381000" cy="3810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0325" y="5867400"/>
            <a:ext cx="133350" cy="152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0" y="6286500"/>
            <a:ext cx="381000" cy="3810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0800" y="6400800"/>
            <a:ext cx="152400" cy="1524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6500" y="6819900"/>
            <a:ext cx="381000" cy="3810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00800" y="6934200"/>
            <a:ext cx="152400" cy="1524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Druga Nagroda Nobla (1911)</a:t>
            </a:r>
            <a:endParaRPr lang="en-US" sz="2700" dirty="0"/>
          </a:p>
        </p:txBody>
      </p:sp>
      <p:sp>
        <p:nvSpPr>
          <p:cNvPr id="20" name="Text 1"/>
          <p:cNvSpPr/>
          <p:nvPr/>
        </p:nvSpPr>
        <p:spPr>
          <a:xfrm>
            <a:off x="904875" y="1314450"/>
            <a:ext cx="18516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Nagroda Chemii</a:t>
            </a:r>
            <a:endParaRPr lang="en-US" sz="1800" dirty="0"/>
          </a:p>
        </p:txBody>
      </p:sp>
      <p:sp>
        <p:nvSpPr>
          <p:cNvPr id="21" name="Text 2"/>
          <p:cNvSpPr/>
          <p:nvPr/>
        </p:nvSpPr>
        <p:spPr>
          <a:xfrm>
            <a:off x="571500" y="17907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 listopada 1911 roku Szwedzka Akademia Nauk przyznała Marii Skłodowskiej-Curie drugą, samodzielną Nagrodę Nobla w dziedzinie chemii.</a:t>
            </a:r>
            <a:endParaRPr lang="en-US" sz="1350" dirty="0"/>
          </a:p>
        </p:txBody>
      </p:sp>
      <p:sp>
        <p:nvSpPr>
          <p:cNvPr id="22" name="Text 3"/>
          <p:cNvSpPr/>
          <p:nvPr/>
        </p:nvSpPr>
        <p:spPr>
          <a:xfrm>
            <a:off x="571500" y="27051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Uzasadnieniem było "uznanie jej zasług dla rozwoju chemii poprzez odkrycie pierwiastków radu i polonu, wydzielenie radu i badanie natury oraz związków tego niezwykłego pierwiastka".</a:t>
            </a:r>
            <a:endParaRPr lang="en-US" sz="1350" dirty="0"/>
          </a:p>
        </p:txBody>
      </p:sp>
      <p:sp>
        <p:nvSpPr>
          <p:cNvPr id="23" name="Text 4"/>
          <p:cNvSpPr/>
          <p:nvPr/>
        </p:nvSpPr>
        <p:spPr>
          <a:xfrm>
            <a:off x="571500" y="4038600"/>
            <a:ext cx="5105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Historia w Naukach</a:t>
            </a:r>
            <a:endParaRPr lang="en-US" sz="1500" dirty="0"/>
          </a:p>
        </p:txBody>
      </p:sp>
      <p:sp>
        <p:nvSpPr>
          <p:cNvPr id="24" name="Text 5"/>
          <p:cNvSpPr/>
          <p:nvPr/>
        </p:nvSpPr>
        <p:spPr>
          <a:xfrm>
            <a:off x="876300" y="4419600"/>
            <a:ext cx="48006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Pierwsza osoba w historii, która otrzymała Nagrodę Nobla dwukrotnie</a:t>
            </a:r>
            <a:endParaRPr lang="en-US" sz="1350" dirty="0"/>
          </a:p>
        </p:txBody>
      </p:sp>
      <p:sp>
        <p:nvSpPr>
          <p:cNvPr id="25" name="Text 6"/>
          <p:cNvSpPr/>
          <p:nvPr/>
        </p:nvSpPr>
        <p:spPr>
          <a:xfrm>
            <a:off x="876300" y="5029200"/>
            <a:ext cx="48006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Pierwsza kobieta, która otrzymała Nagrodę Nobla w drugiej dziedzinie naukowej (po fizyce w 1903 roku)</a:t>
            </a:r>
            <a:endParaRPr lang="en-US" sz="1350" dirty="0"/>
          </a:p>
        </p:txBody>
      </p:sp>
      <p:sp>
        <p:nvSpPr>
          <p:cNvPr id="26" name="Text 7"/>
          <p:cNvSpPr/>
          <p:nvPr/>
        </p:nvSpPr>
        <p:spPr>
          <a:xfrm>
            <a:off x="533400" y="5905500"/>
            <a:ext cx="54864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"Nagroda Nobla to nie tylko uznanie dla mnie, ale również dla mojej pracy i dla wszystkich, którzy wierzą w siłę wiedzy."</a:t>
            </a:r>
            <a:endParaRPr lang="en-US" sz="1350" dirty="0"/>
          </a:p>
        </p:txBody>
      </p:sp>
      <p:sp>
        <p:nvSpPr>
          <p:cNvPr id="27" name="Text 8"/>
          <p:cNvSpPr/>
          <p:nvPr/>
        </p:nvSpPr>
        <p:spPr>
          <a:xfrm>
            <a:off x="6286500" y="5372100"/>
            <a:ext cx="5334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Odkrycia i osiągnięcia</a:t>
            </a:r>
            <a:endParaRPr lang="en-US" sz="1500" dirty="0"/>
          </a:p>
        </p:txBody>
      </p:sp>
      <p:sp>
        <p:nvSpPr>
          <p:cNvPr id="28" name="Text 9"/>
          <p:cNvSpPr/>
          <p:nvPr/>
        </p:nvSpPr>
        <p:spPr>
          <a:xfrm>
            <a:off x="6781800" y="5753100"/>
            <a:ext cx="4617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Odkrycie polonu i radu</a:t>
            </a:r>
            <a:endParaRPr lang="en-US" sz="1200" dirty="0"/>
          </a:p>
        </p:txBody>
      </p:sp>
      <p:sp>
        <p:nvSpPr>
          <p:cNvPr id="29" name="Text 10"/>
          <p:cNvSpPr/>
          <p:nvPr/>
        </p:nvSpPr>
        <p:spPr>
          <a:xfrm>
            <a:off x="6781800" y="5981700"/>
            <a:ext cx="461772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Nazwano je na cześć ojczyzny (Polon)</a:t>
            </a:r>
            <a:endParaRPr lang="en-US" sz="1050" dirty="0"/>
          </a:p>
        </p:txBody>
      </p:sp>
      <p:sp>
        <p:nvSpPr>
          <p:cNvPr id="30" name="Text 11"/>
          <p:cNvSpPr/>
          <p:nvPr/>
        </p:nvSpPr>
        <p:spPr>
          <a:xfrm>
            <a:off x="6781800" y="6286500"/>
            <a:ext cx="4514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Izolowanie czystego radu</a:t>
            </a:r>
            <a:endParaRPr lang="en-US" sz="1200" dirty="0"/>
          </a:p>
        </p:txBody>
      </p:sp>
      <p:sp>
        <p:nvSpPr>
          <p:cNvPr id="31" name="Text 12"/>
          <p:cNvSpPr/>
          <p:nvPr/>
        </p:nvSpPr>
        <p:spPr>
          <a:xfrm>
            <a:off x="6781800" y="6515100"/>
            <a:ext cx="541782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Przetworzyła osiem ton blendy uranowej, aby uzyskać kilka miligramów radu</a:t>
            </a:r>
            <a:endParaRPr lang="en-US" sz="1050" dirty="0"/>
          </a:p>
        </p:txBody>
      </p:sp>
      <p:sp>
        <p:nvSpPr>
          <p:cNvPr id="32" name="Text 13"/>
          <p:cNvSpPr/>
          <p:nvPr/>
        </p:nvSpPr>
        <p:spPr>
          <a:xfrm>
            <a:off x="6781800" y="6819900"/>
            <a:ext cx="5372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Badanie właściwości promieniotwórczych</a:t>
            </a:r>
            <a:endParaRPr lang="en-US" sz="1200" dirty="0"/>
          </a:p>
        </p:txBody>
      </p:sp>
      <p:sp>
        <p:nvSpPr>
          <p:cNvPr id="33" name="Text 14"/>
          <p:cNvSpPr/>
          <p:nvPr/>
        </p:nvSpPr>
        <p:spPr>
          <a:xfrm>
            <a:off x="6781800" y="7048500"/>
            <a:ext cx="5372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Stwierdziła, że związki promieniotwórcze świecą, sole radu wydzielają ciepło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4667250" cy="3086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104900"/>
            <a:ext cx="4667250" cy="3086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343400"/>
            <a:ext cx="4667250" cy="1447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350" y="4552950"/>
            <a:ext cx="142875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025" y="4552950"/>
            <a:ext cx="142875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6850" y="1104900"/>
            <a:ext cx="6534150" cy="19812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7350" y="1295400"/>
            <a:ext cx="228600" cy="304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6850" y="3238500"/>
            <a:ext cx="3190875" cy="1028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1150" y="3390900"/>
            <a:ext cx="171450" cy="266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0125" y="3238500"/>
            <a:ext cx="3190875" cy="1028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4425" y="3390900"/>
            <a:ext cx="238125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6850" y="4419600"/>
            <a:ext cx="3190875" cy="1028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1150" y="4572000"/>
            <a:ext cx="219075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0125" y="4419600"/>
            <a:ext cx="3190875" cy="10287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4425" y="4572000"/>
            <a:ext cx="190500" cy="2667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Służba podczas I Wojny Światowej</a:t>
            </a:r>
            <a:endParaRPr lang="en-US" sz="2700" dirty="0"/>
          </a:p>
        </p:txBody>
      </p:sp>
      <p:sp>
        <p:nvSpPr>
          <p:cNvPr id="20" name="Text 1"/>
          <p:cNvSpPr/>
          <p:nvPr/>
        </p:nvSpPr>
        <p:spPr>
          <a:xfrm>
            <a:off x="1495425" y="4495800"/>
            <a:ext cx="29260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Pionierskie działania medyczne</a:t>
            </a:r>
            <a:endParaRPr lang="en-US" sz="1500" dirty="0"/>
          </a:p>
        </p:txBody>
      </p:sp>
      <p:sp>
        <p:nvSpPr>
          <p:cNvPr id="21" name="Text 2"/>
          <p:cNvSpPr/>
          <p:nvPr/>
        </p:nvSpPr>
        <p:spPr>
          <a:xfrm>
            <a:off x="533400" y="4838700"/>
            <a:ext cx="436245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"Nie mogąc służyć swojej ojczyźnie, Polsce, </a:t>
            </a:r>
            <a:r>
              <a:rPr lang="en-US" sz="1350" i="1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postanowiłam</a:t>
            </a:r>
            <a:r>
              <a:rPr lang="en-US" sz="135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oddać wszystkie siły swojej przybranej ojczyźnie."</a:t>
            </a:r>
            <a:endParaRPr lang="en-US" sz="1350" dirty="0"/>
          </a:p>
        </p:txBody>
      </p:sp>
      <p:sp>
        <p:nvSpPr>
          <p:cNvPr id="22" name="Text 3"/>
          <p:cNvSpPr/>
          <p:nvPr/>
        </p:nvSpPr>
        <p:spPr>
          <a:xfrm>
            <a:off x="5810250" y="1295400"/>
            <a:ext cx="339471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Mobilna Służba Radiologiczna</a:t>
            </a:r>
            <a:endParaRPr lang="en-US" sz="1800" dirty="0"/>
          </a:p>
        </p:txBody>
      </p:sp>
      <p:sp>
        <p:nvSpPr>
          <p:cNvPr id="23" name="Text 4"/>
          <p:cNvSpPr/>
          <p:nvPr/>
        </p:nvSpPr>
        <p:spPr>
          <a:xfrm>
            <a:off x="5467350" y="1714500"/>
            <a:ext cx="61531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Zorganizowała mobilną służbę radiologiczną dla szpitali wojskowych, zbierając aparaty rentgenowskie z paryskich pracowni.</a:t>
            </a:r>
            <a:endParaRPr lang="en-US" sz="1350" dirty="0"/>
          </a:p>
        </p:txBody>
      </p:sp>
      <p:sp>
        <p:nvSpPr>
          <p:cNvPr id="24" name="Text 5"/>
          <p:cNvSpPr/>
          <p:nvPr/>
        </p:nvSpPr>
        <p:spPr>
          <a:xfrm>
            <a:off x="5467350" y="2362200"/>
            <a:ext cx="61531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Wyposażono około 20 ruchomych ambulansów rentgenowskich, które nazwano "małymi Curie" (małe Curie).</a:t>
            </a:r>
            <a:endParaRPr lang="en-US" sz="1350" dirty="0"/>
          </a:p>
        </p:txBody>
      </p:sp>
      <p:sp>
        <p:nvSpPr>
          <p:cNvPr id="25" name="Text 6"/>
          <p:cNvSpPr/>
          <p:nvPr/>
        </p:nvSpPr>
        <p:spPr>
          <a:xfrm>
            <a:off x="5676900" y="3352800"/>
            <a:ext cx="321183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Szkolenie Personelu</a:t>
            </a:r>
            <a:endParaRPr lang="en-US" sz="1200" dirty="0"/>
          </a:p>
        </p:txBody>
      </p:sp>
      <p:sp>
        <p:nvSpPr>
          <p:cNvPr id="26" name="Text 7"/>
          <p:cNvSpPr/>
          <p:nvPr/>
        </p:nvSpPr>
        <p:spPr>
          <a:xfrm>
            <a:off x="5676900" y="3619500"/>
            <a:ext cx="267652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Szkoła 150 sanitariuszek i 20 amerykańskich żołnierzy.</a:t>
            </a:r>
            <a:endParaRPr lang="en-US" sz="1350" dirty="0"/>
          </a:p>
        </p:txBody>
      </p:sp>
      <p:sp>
        <p:nvSpPr>
          <p:cNvPr id="27" name="Text 8"/>
          <p:cNvSpPr/>
          <p:nvPr/>
        </p:nvSpPr>
        <p:spPr>
          <a:xfrm>
            <a:off x="9086850" y="3352800"/>
            <a:ext cx="31318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Prowadzenie Ambulansów</a:t>
            </a:r>
            <a:endParaRPr lang="en-US" sz="1200" dirty="0"/>
          </a:p>
        </p:txBody>
      </p:sp>
      <p:sp>
        <p:nvSpPr>
          <p:cNvPr id="28" name="Text 9"/>
          <p:cNvSpPr/>
          <p:nvPr/>
        </p:nvSpPr>
        <p:spPr>
          <a:xfrm>
            <a:off x="9086850" y="3619500"/>
            <a:ext cx="26098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lipcu 1916 roku uzyskała prawo jazdy na ciężarówki.</a:t>
            </a:r>
            <a:endParaRPr lang="en-US" sz="1350" dirty="0"/>
          </a:p>
        </p:txBody>
      </p:sp>
      <p:sp>
        <p:nvSpPr>
          <p:cNvPr id="29" name="Text 10"/>
          <p:cNvSpPr/>
          <p:nvPr/>
        </p:nvSpPr>
        <p:spPr>
          <a:xfrm>
            <a:off x="5724525" y="4533900"/>
            <a:ext cx="3154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Liczba wykonanych badań</a:t>
            </a:r>
            <a:endParaRPr lang="en-US" sz="1200" dirty="0"/>
          </a:p>
        </p:txBody>
      </p:sp>
      <p:sp>
        <p:nvSpPr>
          <p:cNvPr id="30" name="Text 11"/>
          <p:cNvSpPr/>
          <p:nvPr/>
        </p:nvSpPr>
        <p:spPr>
          <a:xfrm>
            <a:off x="5724525" y="4800600"/>
            <a:ext cx="2628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Ok. 3 miliony badań u francuskich żołnierzy.</a:t>
            </a:r>
            <a:endParaRPr lang="en-US" sz="1350" dirty="0"/>
          </a:p>
        </p:txBody>
      </p:sp>
      <p:sp>
        <p:nvSpPr>
          <p:cNvPr id="31" name="Text 12"/>
          <p:cNvSpPr/>
          <p:nvPr/>
        </p:nvSpPr>
        <p:spPr>
          <a:xfrm>
            <a:off x="9039225" y="4533900"/>
            <a:ext cx="2657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Nagroda</a:t>
            </a:r>
            <a:endParaRPr lang="en-US" sz="1200" dirty="0"/>
          </a:p>
        </p:txBody>
      </p:sp>
      <p:sp>
        <p:nvSpPr>
          <p:cNvPr id="32" name="Text 13"/>
          <p:cNvSpPr/>
          <p:nvPr/>
        </p:nvSpPr>
        <p:spPr>
          <a:xfrm>
            <a:off x="9039225" y="4800600"/>
            <a:ext cx="26574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Została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pl-PL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honorowana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przez Francję i Amerykę.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600700" cy="360512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1790700"/>
            <a:ext cx="171450" cy="1714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2705100"/>
            <a:ext cx="171450" cy="1714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3352800"/>
            <a:ext cx="171450" cy="1714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4000500"/>
            <a:ext cx="171450" cy="1714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300" y="1104900"/>
            <a:ext cx="5600700" cy="32766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1295400"/>
            <a:ext cx="285750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1752600"/>
            <a:ext cx="171450" cy="1714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2362200"/>
            <a:ext cx="171450" cy="1714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2971800"/>
            <a:ext cx="171450" cy="17145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3581400"/>
            <a:ext cx="171450" cy="17145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Instytuty Radowe w Paryżu i Warszawie</a:t>
            </a:r>
            <a:endParaRPr lang="en-US" sz="2700" dirty="0"/>
          </a:p>
        </p:txBody>
      </p:sp>
      <p:sp>
        <p:nvSpPr>
          <p:cNvPr id="20" name="Text 1"/>
          <p:cNvSpPr/>
          <p:nvPr/>
        </p:nvSpPr>
        <p:spPr>
          <a:xfrm>
            <a:off x="914400" y="1295400"/>
            <a:ext cx="29946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Instytut Radowy w Paryżu</a:t>
            </a:r>
            <a:endParaRPr lang="en-US" sz="1800" dirty="0"/>
          </a:p>
        </p:txBody>
      </p:sp>
      <p:sp>
        <p:nvSpPr>
          <p:cNvPr id="21" name="Text 2"/>
          <p:cNvSpPr/>
          <p:nvPr/>
        </p:nvSpPr>
        <p:spPr>
          <a:xfrm>
            <a:off x="819150" y="1752600"/>
            <a:ext cx="497205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 otrzymaniu drugiej Nagrody Nobla w 1911 roku, Maria Skłodowska-Curie przekonała rząd Francji do sfinansowania budowy Instytutu Radowego.</a:t>
            </a:r>
            <a:endParaRPr lang="en-US" sz="1350" dirty="0"/>
          </a:p>
        </p:txBody>
      </p:sp>
      <p:sp>
        <p:nvSpPr>
          <p:cNvPr id="22" name="Text 3"/>
          <p:cNvSpPr/>
          <p:nvPr/>
        </p:nvSpPr>
        <p:spPr>
          <a:xfrm>
            <a:off x="819150" y="26670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Instytut otwarty w 1914 roku stał się wiodącym ośrodkiem badań w dziedzinie chemii, fizyki i medycyny.</a:t>
            </a:r>
            <a:endParaRPr lang="en-US" sz="1350" dirty="0"/>
          </a:p>
        </p:txBody>
      </p:sp>
      <p:sp>
        <p:nvSpPr>
          <p:cNvPr id="23" name="Text 4"/>
          <p:cNvSpPr/>
          <p:nvPr/>
        </p:nvSpPr>
        <p:spPr>
          <a:xfrm>
            <a:off x="819150" y="33147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Znany był jako "kuźnia noblistów", z której wywodziło się czterech kolejnych laureatów Nagrody Nobla.</a:t>
            </a:r>
            <a:endParaRPr lang="en-US" sz="1350" dirty="0"/>
          </a:p>
        </p:txBody>
      </p:sp>
      <p:sp>
        <p:nvSpPr>
          <p:cNvPr id="24" name="Text 5"/>
          <p:cNvSpPr/>
          <p:nvPr/>
        </p:nvSpPr>
        <p:spPr>
          <a:xfrm>
            <a:off x="819150" y="39624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noblistów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należ</a:t>
            </a:r>
            <a:r>
              <a:rPr lang="pl-PL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ał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również córka Marii, Irène, i zięć Frédéric Joliot-Curie.</a:t>
            </a:r>
            <a:endParaRPr lang="en-US" sz="1350" dirty="0"/>
          </a:p>
        </p:txBody>
      </p:sp>
      <p:sp>
        <p:nvSpPr>
          <p:cNvPr id="25" name="Text 6"/>
          <p:cNvSpPr/>
          <p:nvPr/>
        </p:nvSpPr>
        <p:spPr>
          <a:xfrm>
            <a:off x="6800850" y="1295400"/>
            <a:ext cx="340614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5803D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Instytut Radowy w Warszawie</a:t>
            </a:r>
            <a:endParaRPr lang="en-US" sz="1800" dirty="0"/>
          </a:p>
        </p:txBody>
      </p:sp>
      <p:sp>
        <p:nvSpPr>
          <p:cNvPr id="26" name="Text 7"/>
          <p:cNvSpPr/>
          <p:nvPr/>
        </p:nvSpPr>
        <p:spPr>
          <a:xfrm>
            <a:off x="6648450" y="17145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1921 roku Maria Meloney pomogła zebrać fundusze na zakup grama radu dla Instytutu Radowego w Paryżu.</a:t>
            </a:r>
            <a:endParaRPr lang="en-US" sz="1350" dirty="0"/>
          </a:p>
        </p:txBody>
      </p:sp>
      <p:sp>
        <p:nvSpPr>
          <p:cNvPr id="27" name="Text 8"/>
          <p:cNvSpPr/>
          <p:nvPr/>
        </p:nvSpPr>
        <p:spPr>
          <a:xfrm>
            <a:off x="6648450" y="23241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1929 roku ponownie odwiedziła USA, aby zebrać środki na zakup grama radu dla Warszawskiego Instytutu Radowego.</a:t>
            </a:r>
            <a:endParaRPr lang="en-US" sz="1350" dirty="0"/>
          </a:p>
        </p:txBody>
      </p:sp>
      <p:sp>
        <p:nvSpPr>
          <p:cNvPr id="28" name="Text 9"/>
          <p:cNvSpPr/>
          <p:nvPr/>
        </p:nvSpPr>
        <p:spPr>
          <a:xfrm>
            <a:off x="6648450" y="29337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1925 roku wmurowano kamień węgielny pod budowę Instytutu Radowego w Warszawie.</a:t>
            </a:r>
            <a:endParaRPr lang="en-US" sz="1350" dirty="0"/>
          </a:p>
        </p:txBody>
      </p:sp>
      <p:sp>
        <p:nvSpPr>
          <p:cNvPr id="29" name="Text 10"/>
          <p:cNvSpPr/>
          <p:nvPr/>
        </p:nvSpPr>
        <p:spPr>
          <a:xfrm>
            <a:off x="6648450" y="3543300"/>
            <a:ext cx="49720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maju 1932 roku szpital został uroczyście otwarty przez obie siostry.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486400" cy="3467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724400"/>
            <a:ext cx="5486400" cy="2286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4914900"/>
            <a:ext cx="257175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4900"/>
            <a:ext cx="5715000" cy="5905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00" y="1714500"/>
            <a:ext cx="2590800" cy="2095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900" y="1866900"/>
            <a:ext cx="571500" cy="571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350" y="2000250"/>
            <a:ext cx="228600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9700" y="1714500"/>
            <a:ext cx="2590800" cy="2095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2100" y="1866900"/>
            <a:ext cx="571500" cy="571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53550" y="2000250"/>
            <a:ext cx="228600" cy="304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0" y="4019550"/>
            <a:ext cx="152400" cy="1524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0" y="5200650"/>
            <a:ext cx="152400" cy="152400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381000" y="381000"/>
            <a:ext cx="11430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Wpływ na Medycynę</a:t>
            </a:r>
            <a:endParaRPr lang="en-US" sz="2700" dirty="0"/>
          </a:p>
        </p:txBody>
      </p:sp>
      <p:sp>
        <p:nvSpPr>
          <p:cNvPr id="18" name="Text 1"/>
          <p:cNvSpPr/>
          <p:nvPr/>
        </p:nvSpPr>
        <p:spPr>
          <a:xfrm>
            <a:off x="914400" y="1295400"/>
            <a:ext cx="357759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Pionierka Radiologii Medycznej</a:t>
            </a:r>
            <a:endParaRPr lang="en-US" sz="1800" dirty="0"/>
          </a:p>
        </p:txBody>
      </p:sp>
      <p:sp>
        <p:nvSpPr>
          <p:cNvPr id="19" name="Text 2"/>
          <p:cNvSpPr/>
          <p:nvPr/>
        </p:nvSpPr>
        <p:spPr>
          <a:xfrm>
            <a:off x="571500" y="17526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jest prekursorką radiochemii i radiologii medycznej, dziedzin, którym poświęciła się szczególnie w latach 20. i 30. XX wieku.</a:t>
            </a:r>
            <a:endParaRPr lang="en-US" sz="1350" dirty="0"/>
          </a:p>
        </p:txBody>
      </p:sp>
      <p:sp>
        <p:nvSpPr>
          <p:cNvPr id="20" name="Text 3"/>
          <p:cNvSpPr/>
          <p:nvPr/>
        </p:nvSpPr>
        <p:spPr>
          <a:xfrm>
            <a:off x="571500" y="26670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Jej badania nad promieniotwórczością doprowadziły do powstania nowych metod diagnostycznych i terapeutycznych, re</a:t>
            </a:r>
            <a:r>
              <a:rPr lang="pl-PL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olu</a:t>
            </a:r>
            <a:r>
              <a:rPr lang="pl-PL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cjo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nizując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leczenie nowotworów.</a:t>
            </a:r>
            <a:endParaRPr lang="en-US" sz="1350" dirty="0"/>
          </a:p>
        </p:txBody>
      </p:sp>
      <p:sp>
        <p:nvSpPr>
          <p:cNvPr id="21" name="Text 4"/>
          <p:cNvSpPr/>
          <p:nvPr/>
        </p:nvSpPr>
        <p:spPr>
          <a:xfrm>
            <a:off x="571500" y="35814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 stał się podstawą radioterapii i brachyterapii, a współczesne zastosowania obejmują iryd-192 w brachyterapii oraz izotopy o krótkim okresie rozpadu (np. technet-99) w diagnostyce.</a:t>
            </a:r>
            <a:endParaRPr lang="en-US" sz="1350" dirty="0"/>
          </a:p>
        </p:txBody>
      </p:sp>
      <p:sp>
        <p:nvSpPr>
          <p:cNvPr id="22" name="Text 5"/>
          <p:cNvSpPr/>
          <p:nvPr/>
        </p:nvSpPr>
        <p:spPr>
          <a:xfrm>
            <a:off x="942975" y="4933950"/>
            <a:ext cx="21488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Dziedzictwo Medyczne</a:t>
            </a:r>
            <a:endParaRPr lang="en-US" sz="1500" dirty="0"/>
          </a:p>
        </p:txBody>
      </p:sp>
      <p:sp>
        <p:nvSpPr>
          <p:cNvPr id="23" name="Text 6"/>
          <p:cNvSpPr/>
          <p:nvPr/>
        </p:nvSpPr>
        <p:spPr>
          <a:xfrm>
            <a:off x="571500" y="5334000"/>
            <a:ext cx="5105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Praca Marii Skłodowskiej-Curie przyczyniła się również do rozwoju technik takich jak:</a:t>
            </a:r>
            <a:endParaRPr lang="en-US" sz="1350" dirty="0"/>
          </a:p>
        </p:txBody>
      </p:sp>
      <p:sp>
        <p:nvSpPr>
          <p:cNvPr id="24" name="Text 7"/>
          <p:cNvSpPr/>
          <p:nvPr/>
        </p:nvSpPr>
        <p:spPr>
          <a:xfrm>
            <a:off x="609600" y="5943600"/>
            <a:ext cx="60807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pozytonowa tomografia emisyjna (PET)</a:t>
            </a:r>
            <a:endParaRPr lang="en-US" sz="1350" dirty="0"/>
          </a:p>
        </p:txBody>
      </p:sp>
      <p:sp>
        <p:nvSpPr>
          <p:cNvPr id="25" name="Text 8"/>
          <p:cNvSpPr/>
          <p:nvPr/>
        </p:nvSpPr>
        <p:spPr>
          <a:xfrm>
            <a:off x="609600" y="6248400"/>
            <a:ext cx="60807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radioizotopy w diagnostyce wydolności układu oddechowego</a:t>
            </a:r>
            <a:endParaRPr lang="en-US" sz="1350" dirty="0"/>
          </a:p>
        </p:txBody>
      </p:sp>
      <p:sp>
        <p:nvSpPr>
          <p:cNvPr id="26" name="Text 9"/>
          <p:cNvSpPr/>
          <p:nvPr/>
        </p:nvSpPr>
        <p:spPr>
          <a:xfrm>
            <a:off x="609600" y="6553200"/>
            <a:ext cx="60807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diagnostyka rzutu serca i stanów zapalnych</a:t>
            </a:r>
            <a:endParaRPr lang="en-US" sz="1350" dirty="0"/>
          </a:p>
        </p:txBody>
      </p:sp>
      <p:sp>
        <p:nvSpPr>
          <p:cNvPr id="27" name="Text 10"/>
          <p:cNvSpPr/>
          <p:nvPr/>
        </p:nvSpPr>
        <p:spPr>
          <a:xfrm>
            <a:off x="6286500" y="1295400"/>
            <a:ext cx="5334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Rewolucja w Medycynie</a:t>
            </a:r>
            <a:endParaRPr lang="en-US" sz="1500" dirty="0"/>
          </a:p>
        </p:txBody>
      </p:sp>
      <p:sp>
        <p:nvSpPr>
          <p:cNvPr id="28" name="Text 11"/>
          <p:cNvSpPr/>
          <p:nvPr/>
        </p:nvSpPr>
        <p:spPr>
          <a:xfrm>
            <a:off x="7124700" y="2019300"/>
            <a:ext cx="10515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Diagnostyka</a:t>
            </a:r>
            <a:endParaRPr lang="en-US" sz="1350" dirty="0"/>
          </a:p>
        </p:txBody>
      </p:sp>
      <p:sp>
        <p:nvSpPr>
          <p:cNvPr id="29" name="Text 12"/>
          <p:cNvSpPr/>
          <p:nvPr/>
        </p:nvSpPr>
        <p:spPr>
          <a:xfrm>
            <a:off x="6438900" y="2514600"/>
            <a:ext cx="22860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Wprowadzenie metod diagnostycznych opartych na promieniowaniu jonizującym, </a:t>
            </a:r>
            <a:r>
              <a:rPr lang="en-US" sz="120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które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</a:t>
            </a:r>
            <a:r>
              <a:rPr lang="pl-PL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</a:t>
            </a:r>
            <a:r>
              <a:rPr lang="en-US" sz="120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</a:t>
            </a:r>
            <a:r>
              <a:rPr lang="pl-PL" sz="120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ucjon</a:t>
            </a:r>
            <a:r>
              <a:rPr lang="en-US" sz="120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izowały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wykrywanie chorób.</a:t>
            </a:r>
            <a:endParaRPr lang="en-US" sz="1200" dirty="0"/>
          </a:p>
        </p:txBody>
      </p:sp>
      <p:sp>
        <p:nvSpPr>
          <p:cNvPr id="30" name="Text 13"/>
          <p:cNvSpPr/>
          <p:nvPr/>
        </p:nvSpPr>
        <p:spPr>
          <a:xfrm>
            <a:off x="9867900" y="2019300"/>
            <a:ext cx="628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166534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Terapia</a:t>
            </a:r>
            <a:endParaRPr lang="en-US" sz="1350" dirty="0"/>
          </a:p>
        </p:txBody>
      </p:sp>
      <p:sp>
        <p:nvSpPr>
          <p:cNvPr id="31" name="Text 14"/>
          <p:cNvSpPr/>
          <p:nvPr/>
        </p:nvSpPr>
        <p:spPr>
          <a:xfrm>
            <a:off x="9182100" y="2514600"/>
            <a:ext cx="2286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Podstawy radioterapii i brachyterapii, które stały się niezastąpione w leczeniu nowotworów.</a:t>
            </a:r>
            <a:endParaRPr lang="en-US" sz="1200" dirty="0"/>
          </a:p>
        </p:txBody>
      </p:sp>
      <p:sp>
        <p:nvSpPr>
          <p:cNvPr id="32" name="Text 15"/>
          <p:cNvSpPr/>
          <p:nvPr/>
        </p:nvSpPr>
        <p:spPr>
          <a:xfrm>
            <a:off x="6553200" y="3962400"/>
            <a:ext cx="5067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6D28D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Wojna Światowa i Medycyna</a:t>
            </a:r>
            <a:endParaRPr lang="en-US" sz="1200" dirty="0"/>
          </a:p>
        </p:txBody>
      </p:sp>
      <p:sp>
        <p:nvSpPr>
          <p:cNvPr id="33" name="Text 16"/>
          <p:cNvSpPr/>
          <p:nvPr/>
        </p:nvSpPr>
        <p:spPr>
          <a:xfrm>
            <a:off x="6553200" y="4191000"/>
            <a:ext cx="50673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organizowała mobilną służbę radiologiczną dla szpitali wojskowych podczas I wojny światowej, co uratowało życie wielu żołnierzy.</a:t>
            </a:r>
            <a:endParaRPr lang="en-US" sz="1350" dirty="0"/>
          </a:p>
        </p:txBody>
      </p:sp>
      <p:sp>
        <p:nvSpPr>
          <p:cNvPr id="34" name="Text 17"/>
          <p:cNvSpPr/>
          <p:nvPr/>
        </p:nvSpPr>
        <p:spPr>
          <a:xfrm>
            <a:off x="6553200" y="5143500"/>
            <a:ext cx="5067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B91C1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Tragiczna Cena</a:t>
            </a:r>
            <a:endParaRPr lang="en-US" sz="1200" dirty="0"/>
          </a:p>
        </p:txBody>
      </p:sp>
      <p:sp>
        <p:nvSpPr>
          <p:cNvPr id="35" name="Text 18"/>
          <p:cNvSpPr/>
          <p:nvPr/>
        </p:nvSpPr>
        <p:spPr>
          <a:xfrm>
            <a:off x="6553200" y="5372100"/>
            <a:ext cx="50673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Niestety, długotrwałe narażenie na promieniowanie jonizujące, w tym tysiące prześwietleń wykonanych podczas I wojny światowej prymitywną aparaturą, przyczyniło się do jej przedwczesnej śmierci.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34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486400" cy="3467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57175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724400"/>
            <a:ext cx="5486400" cy="2628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4914900"/>
            <a:ext cx="17145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4900"/>
            <a:ext cx="5715000" cy="6248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00" y="1790700"/>
            <a:ext cx="2571750" cy="15621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900" y="1943100"/>
            <a:ext cx="190500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750" y="1790700"/>
            <a:ext cx="2571750" cy="15621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1150" y="1943100"/>
            <a:ext cx="171450" cy="266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543300"/>
            <a:ext cx="2571750" cy="15621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00" y="3695700"/>
            <a:ext cx="190500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750" y="3543300"/>
            <a:ext cx="2571750" cy="15621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1150" y="3695700"/>
            <a:ext cx="219075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0" y="5295900"/>
            <a:ext cx="5334000" cy="6858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381000" y="381000"/>
            <a:ext cx="11430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Ostatnie Lata i Dziedzictwo</a:t>
            </a:r>
            <a:endParaRPr lang="en-US" sz="2700" dirty="0"/>
          </a:p>
        </p:txBody>
      </p:sp>
      <p:sp>
        <p:nvSpPr>
          <p:cNvPr id="19" name="Text 1"/>
          <p:cNvSpPr/>
          <p:nvPr/>
        </p:nvSpPr>
        <p:spPr>
          <a:xfrm>
            <a:off x="942975" y="1295400"/>
            <a:ext cx="76581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Śmierć</a:t>
            </a:r>
            <a:endParaRPr lang="en-US" sz="1800" dirty="0"/>
          </a:p>
        </p:txBody>
      </p:sp>
      <p:sp>
        <p:nvSpPr>
          <p:cNvPr id="20" name="Text 2"/>
          <p:cNvSpPr/>
          <p:nvPr/>
        </p:nvSpPr>
        <p:spPr>
          <a:xfrm>
            <a:off x="571500" y="17526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 koniec lat dwudziestych XX wieku zdrowie Marii Skłodowskiej-Curie zaczęło się znacząco pogarszać, objawiając się utratą słuchu i wzroku.</a:t>
            </a:r>
            <a:endParaRPr lang="en-US" sz="1350" dirty="0"/>
          </a:p>
        </p:txBody>
      </p:sp>
      <p:sp>
        <p:nvSpPr>
          <p:cNvPr id="21" name="Text 3"/>
          <p:cNvSpPr/>
          <p:nvPr/>
        </p:nvSpPr>
        <p:spPr>
          <a:xfrm>
            <a:off x="571500" y="26670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Zmarła 4 lipca 1934 roku w sanatorium Sancellemoz w Passy na niedokrwistość aplastyczną, chorobę popromienną o piorunującym przebiegu.</a:t>
            </a:r>
            <a:endParaRPr lang="en-US" sz="1350" dirty="0"/>
          </a:p>
        </p:txBody>
      </p:sp>
      <p:sp>
        <p:nvSpPr>
          <p:cNvPr id="22" name="Text 4"/>
          <p:cNvSpPr/>
          <p:nvPr/>
        </p:nvSpPr>
        <p:spPr>
          <a:xfrm>
            <a:off x="571500" y="35814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Niestety, długotrwałe narażenie na promieniowanie jonizujące, w tym tysiące prześwietleń wykonanych podczas I wojny światowej, przyczyniło się do jej przedwczesnej śmierci.</a:t>
            </a:r>
            <a:endParaRPr lang="en-US" sz="1350" dirty="0"/>
          </a:p>
        </p:txBody>
      </p:sp>
      <p:sp>
        <p:nvSpPr>
          <p:cNvPr id="23" name="Text 5"/>
          <p:cNvSpPr/>
          <p:nvPr/>
        </p:nvSpPr>
        <p:spPr>
          <a:xfrm>
            <a:off x="857250" y="4914900"/>
            <a:ext cx="115443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Pochówek</a:t>
            </a:r>
            <a:endParaRPr lang="en-US" sz="1800" dirty="0"/>
          </a:p>
        </p:txBody>
      </p:sp>
      <p:sp>
        <p:nvSpPr>
          <p:cNvPr id="24" name="Text 6"/>
          <p:cNvSpPr/>
          <p:nvPr/>
        </p:nvSpPr>
        <p:spPr>
          <a:xfrm>
            <a:off x="571500" y="5372100"/>
            <a:ext cx="61264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Początkowo spoczęła obok Pierre’a na cmentarzu w Sceaux.</a:t>
            </a:r>
            <a:endParaRPr lang="en-US" sz="1350" dirty="0"/>
          </a:p>
        </p:txBody>
      </p:sp>
      <p:sp>
        <p:nvSpPr>
          <p:cNvPr id="25" name="Text 7"/>
          <p:cNvSpPr/>
          <p:nvPr/>
        </p:nvSpPr>
        <p:spPr>
          <a:xfrm>
            <a:off x="571500" y="57531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dowód uznania jej wybitnych zasług naukowych, 20 kwietnia 1995 roku szczątki Marii i Pierre’a Curie zostały przeniesione do Panteonu w Paryżu.</a:t>
            </a:r>
            <a:endParaRPr lang="en-US" sz="1350" dirty="0"/>
          </a:p>
        </p:txBody>
      </p:sp>
      <p:sp>
        <p:nvSpPr>
          <p:cNvPr id="26" name="Text 8"/>
          <p:cNvSpPr/>
          <p:nvPr/>
        </p:nvSpPr>
        <p:spPr>
          <a:xfrm>
            <a:off x="571500" y="6629400"/>
            <a:ext cx="5105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była pierwszą kobietą uhonorowaną w ten sposób.</a:t>
            </a:r>
            <a:endParaRPr lang="en-US" sz="1350" dirty="0"/>
          </a:p>
        </p:txBody>
      </p:sp>
      <p:sp>
        <p:nvSpPr>
          <p:cNvPr id="27" name="Text 9"/>
          <p:cNvSpPr/>
          <p:nvPr/>
        </p:nvSpPr>
        <p:spPr>
          <a:xfrm>
            <a:off x="6286500" y="1295400"/>
            <a:ext cx="533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Dziedzictwo</a:t>
            </a:r>
            <a:endParaRPr lang="en-US" sz="1800" dirty="0"/>
          </a:p>
        </p:txBody>
      </p:sp>
      <p:sp>
        <p:nvSpPr>
          <p:cNvPr id="28" name="Text 10"/>
          <p:cNvSpPr/>
          <p:nvPr/>
        </p:nvSpPr>
        <p:spPr>
          <a:xfrm>
            <a:off x="6705600" y="1943100"/>
            <a:ext cx="18516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Nagrody i Uznание</a:t>
            </a:r>
            <a:endParaRPr lang="en-US" sz="1500" dirty="0"/>
          </a:p>
        </p:txBody>
      </p:sp>
      <p:sp>
        <p:nvSpPr>
          <p:cNvPr id="29" name="Text 11"/>
          <p:cNvSpPr/>
          <p:nvPr/>
        </p:nvSpPr>
        <p:spPr>
          <a:xfrm>
            <a:off x="6438900" y="2286000"/>
            <a:ext cx="22669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Pierwsza kobieta z Nagrodą Nobla (1903) i dwukrotna laureatka (1911). Uhonorowana Panteonem.</a:t>
            </a:r>
            <a:endParaRPr lang="en-US" sz="1200" dirty="0"/>
          </a:p>
        </p:txBody>
      </p:sp>
      <p:sp>
        <p:nvSpPr>
          <p:cNvPr id="30" name="Text 12"/>
          <p:cNvSpPr/>
          <p:nvPr/>
        </p:nvSpPr>
        <p:spPr>
          <a:xfrm>
            <a:off x="9448800" y="1943100"/>
            <a:ext cx="16802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D28D9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Nauka i Odkrycia</a:t>
            </a:r>
            <a:endParaRPr lang="en-US" sz="1500" dirty="0"/>
          </a:p>
        </p:txBody>
      </p:sp>
      <p:sp>
        <p:nvSpPr>
          <p:cNvPr id="31" name="Text 13"/>
          <p:cNvSpPr/>
          <p:nvPr/>
        </p:nvSpPr>
        <p:spPr>
          <a:xfrm>
            <a:off x="9201150" y="2286000"/>
            <a:ext cx="22669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Odkrycie polonu i radu, rozwój radiochemii, podstawy radioterapii i brachyterapii.</a:t>
            </a:r>
            <a:endParaRPr lang="en-US" sz="1200" dirty="0"/>
          </a:p>
        </p:txBody>
      </p:sp>
      <p:sp>
        <p:nvSpPr>
          <p:cNvPr id="32" name="Text 14"/>
          <p:cNvSpPr/>
          <p:nvPr/>
        </p:nvSpPr>
        <p:spPr>
          <a:xfrm>
            <a:off x="6705600" y="3695700"/>
            <a:ext cx="9258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5803D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Inspiracja</a:t>
            </a:r>
            <a:endParaRPr lang="en-US" sz="1500" dirty="0"/>
          </a:p>
        </p:txBody>
      </p:sp>
      <p:sp>
        <p:nvSpPr>
          <p:cNvPr id="33" name="Text 15"/>
          <p:cNvSpPr/>
          <p:nvPr/>
        </p:nvSpPr>
        <p:spPr>
          <a:xfrm>
            <a:off x="6438900" y="4038600"/>
            <a:ext cx="22669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Pionierka dla kobiet w nauce. Przełamywała bariery społeczne i naukowe.</a:t>
            </a:r>
            <a:endParaRPr lang="en-US" sz="1200" dirty="0"/>
          </a:p>
        </p:txBody>
      </p:sp>
      <p:sp>
        <p:nvSpPr>
          <p:cNvPr id="34" name="Text 16"/>
          <p:cNvSpPr/>
          <p:nvPr/>
        </p:nvSpPr>
        <p:spPr>
          <a:xfrm>
            <a:off x="9496425" y="3695700"/>
            <a:ext cx="94869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Medycyna</a:t>
            </a:r>
            <a:endParaRPr lang="en-US" sz="1500" dirty="0"/>
          </a:p>
        </p:txBody>
      </p:sp>
      <p:sp>
        <p:nvSpPr>
          <p:cNvPr id="35" name="Text 17"/>
          <p:cNvSpPr/>
          <p:nvPr/>
        </p:nvSpPr>
        <p:spPr>
          <a:xfrm>
            <a:off x="9201150" y="4038600"/>
            <a:ext cx="22669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</a:t>
            </a:r>
            <a:r>
              <a:rPr lang="pl-PL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</a:t>
            </a:r>
            <a:r>
              <a:rPr lang="en-US" sz="120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ursorka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radiologii medycznej. Jej praca przyczyniła się do rozwoju nowych metod diagnostycznych.</a:t>
            </a:r>
            <a:endParaRPr lang="en-US" sz="1200" dirty="0"/>
          </a:p>
        </p:txBody>
      </p:sp>
      <p:sp>
        <p:nvSpPr>
          <p:cNvPr id="36" name="Text 18"/>
          <p:cNvSpPr/>
          <p:nvPr/>
        </p:nvSpPr>
        <p:spPr>
          <a:xfrm>
            <a:off x="6400800" y="5410200"/>
            <a:ext cx="5105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"Jej życie jest świadectwem siły ducha, wytrwałości i niezachwianej wiary w potęgę wiedzy."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6438900" cy="1714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57175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971800"/>
            <a:ext cx="6438900" cy="1866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3162300"/>
            <a:ext cx="257175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104900"/>
            <a:ext cx="4762500" cy="5372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752600"/>
            <a:ext cx="123825" cy="266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000" y="2705100"/>
            <a:ext cx="238125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0" y="3657600"/>
            <a:ext cx="190500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5219700"/>
            <a:ext cx="4381500" cy="10668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381000" y="381000"/>
            <a:ext cx="11430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Podsumowanie Dziedzictwa</a:t>
            </a:r>
            <a:endParaRPr lang="en-US" sz="2700" dirty="0"/>
          </a:p>
        </p:txBody>
      </p:sp>
      <p:sp>
        <p:nvSpPr>
          <p:cNvPr id="14" name="Text 1"/>
          <p:cNvSpPr/>
          <p:nvPr/>
        </p:nvSpPr>
        <p:spPr>
          <a:xfrm>
            <a:off x="942975" y="1295400"/>
            <a:ext cx="20802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Naukowy Przełom</a:t>
            </a:r>
            <a:endParaRPr lang="en-US" sz="1800" dirty="0"/>
          </a:p>
        </p:txBody>
      </p:sp>
      <p:sp>
        <p:nvSpPr>
          <p:cNvPr id="15" name="Text 2"/>
          <p:cNvSpPr/>
          <p:nvPr/>
        </p:nvSpPr>
        <p:spPr>
          <a:xfrm>
            <a:off x="571500" y="1714500"/>
            <a:ext cx="60579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była pionierką, która przełamywała bariery społeczne i naukowe. Jej odkrycia promieniotwórczości, polonu i radu zrewolucjonizowały fizykę i chemię, otwierając drogę do zrozumienia struktury materii.</a:t>
            </a:r>
            <a:endParaRPr lang="en-US" sz="1350" dirty="0"/>
          </a:p>
        </p:txBody>
      </p:sp>
      <p:sp>
        <p:nvSpPr>
          <p:cNvPr id="16" name="Text 3"/>
          <p:cNvSpPr/>
          <p:nvPr/>
        </p:nvSpPr>
        <p:spPr>
          <a:xfrm>
            <a:off x="942975" y="3162300"/>
            <a:ext cx="22174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Wkład w Medycynę</a:t>
            </a:r>
            <a:endParaRPr lang="en-US" sz="1800" dirty="0"/>
          </a:p>
        </p:txBody>
      </p:sp>
      <p:sp>
        <p:nvSpPr>
          <p:cNvPr id="17" name="Text 4"/>
          <p:cNvSpPr/>
          <p:nvPr/>
        </p:nvSpPr>
        <p:spPr>
          <a:xfrm>
            <a:off x="571500" y="3581400"/>
            <a:ext cx="60579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Jej praca miała fundamentalne znaczenie dla rozwoju radiologii i radioterapii, ratując miliony istnień ludzkich. Radiochemia i techniki promieniotwórcze, które ona zrewolucjonizowała, są dziś nieodłącznymi elementami współczesnej medycyny.</a:t>
            </a:r>
            <a:endParaRPr lang="en-US" sz="1350" dirty="0"/>
          </a:p>
        </p:txBody>
      </p:sp>
      <p:sp>
        <p:nvSpPr>
          <p:cNvPr id="18" name="Text 5"/>
          <p:cNvSpPr/>
          <p:nvPr/>
        </p:nvSpPr>
        <p:spPr>
          <a:xfrm>
            <a:off x="7239000" y="1295400"/>
            <a:ext cx="5257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Dziedzictwo i Inspiracja</a:t>
            </a:r>
            <a:endParaRPr lang="en-US" sz="1500" dirty="0"/>
          </a:p>
        </p:txBody>
      </p:sp>
      <p:sp>
        <p:nvSpPr>
          <p:cNvPr id="19" name="Text 6"/>
          <p:cNvSpPr/>
          <p:nvPr/>
        </p:nvSpPr>
        <p:spPr>
          <a:xfrm>
            <a:off x="7477125" y="1714500"/>
            <a:ext cx="414337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Pierwsza kobieta, która otrzymała Nagrodę Nobla (1903), i jedyna osoba uhonorowana Nagrodą w dwóch różnych naukach przyrodniczych.</a:t>
            </a:r>
            <a:endParaRPr lang="en-US" sz="1350" dirty="0"/>
          </a:p>
        </p:txBody>
      </p:sp>
      <p:sp>
        <p:nvSpPr>
          <p:cNvPr id="20" name="Text 7"/>
          <p:cNvSpPr/>
          <p:nvPr/>
        </p:nvSpPr>
        <p:spPr>
          <a:xfrm>
            <a:off x="7591425" y="2667000"/>
            <a:ext cx="402907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Jej życie i praca inspirują kobiety i naukowców na całym świecie, demonstrując, że bariery społeczne nie mogą zatrzymać ambicji i talentu.</a:t>
            </a:r>
            <a:endParaRPr lang="en-US" sz="1350" dirty="0"/>
          </a:p>
        </p:txBody>
      </p:sp>
      <p:sp>
        <p:nvSpPr>
          <p:cNvPr id="21" name="Text 8"/>
          <p:cNvSpPr/>
          <p:nvPr/>
        </p:nvSpPr>
        <p:spPr>
          <a:xfrm>
            <a:off x="7543800" y="3619500"/>
            <a:ext cx="40767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Instytuty Radowe w Paryżu i Warszawie kontynuują jej misję badawczą, a jej imieniem nazwano Narodowy Instytut Onkologii.</a:t>
            </a:r>
            <a:endParaRPr lang="en-US" sz="1350" dirty="0"/>
          </a:p>
        </p:txBody>
      </p:sp>
      <p:sp>
        <p:nvSpPr>
          <p:cNvPr id="22" name="Text 9"/>
          <p:cNvSpPr/>
          <p:nvPr/>
        </p:nvSpPr>
        <p:spPr>
          <a:xfrm>
            <a:off x="7391400" y="5372100"/>
            <a:ext cx="4076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"Nie ma niczego niemożliwego. Ludzkość jest w </a:t>
            </a:r>
            <a:r>
              <a:rPr lang="en-US" sz="1350" i="1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stanie</a:t>
            </a:r>
            <a:r>
              <a:rPr lang="pl-PL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osiągnąć </a:t>
            </a:r>
            <a:r>
              <a:rPr lang="en-US" sz="1350" i="1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wszystko</a:t>
            </a:r>
            <a:r>
              <a:rPr lang="en-US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jeśli </a:t>
            </a:r>
            <a:r>
              <a:rPr lang="en-US" sz="1350" i="1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tylko</a:t>
            </a:r>
            <a:r>
              <a:rPr lang="en-US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pl-PL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</a:t>
            </a:r>
            <a:r>
              <a:rPr lang="en-US" sz="1350" i="1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wierzy</a:t>
            </a:r>
            <a:r>
              <a:rPr lang="en-US" sz="1350" i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 to, że może."</a:t>
            </a:r>
            <a:endParaRPr lang="en-US" sz="1350" dirty="0"/>
          </a:p>
        </p:txBody>
      </p:sp>
      <p:sp>
        <p:nvSpPr>
          <p:cNvPr id="23" name="Text 10"/>
          <p:cNvSpPr/>
          <p:nvPr/>
        </p:nvSpPr>
        <p:spPr>
          <a:xfrm>
            <a:off x="7391400" y="590550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B4530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 Maria Skłodowska-Curie</a:t>
            </a:r>
            <a:endParaRPr lang="en-US" sz="1200" dirty="0"/>
          </a:p>
        </p:txBody>
      </p:sp>
      <p:sp>
        <p:nvSpPr>
          <p:cNvPr id="24" name="Text 11"/>
          <p:cNvSpPr/>
          <p:nvPr/>
        </p:nvSpPr>
        <p:spPr>
          <a:xfrm>
            <a:off x="228600" y="6438900"/>
            <a:ext cx="2057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Dziękujemy za uwagę!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C514E-1E20-FC7F-20B2-6F465905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BD8E381-1B0C-6564-50A6-7EA7E8A9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90B2DEE6-351E-4C62-A699-73FE77D33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524000"/>
            <a:ext cx="609600" cy="60960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57AC3AAF-95F9-F6AB-F860-A094B102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50" y="819150"/>
            <a:ext cx="10159901" cy="5219700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10EE6733-B4F0-262E-D2CC-26AF2F6DD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123950"/>
            <a:ext cx="2438400" cy="2438400"/>
          </a:xfrm>
          <a:prstGeom prst="rect">
            <a:avLst/>
          </a:prstGeom>
        </p:spPr>
      </p:pic>
      <p:pic>
        <p:nvPicPr>
          <p:cNvPr id="8" name="Image 6" descr="https://picture-search.skywork.ai/aippt/image/sheet/7753182ea9c6009fe0e0c13771c1a2d8.jpg">
            <a:extLst>
              <a:ext uri="{FF2B5EF4-FFF2-40B4-BE49-F238E27FC236}">
                <a16:creationId xmlns:a16="http://schemas.microsoft.com/office/drawing/2014/main" id="{43A189E2-7FDC-92F2-8EAC-B256E906C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1123950"/>
            <a:ext cx="2438400" cy="2438400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1BDF4955-4102-73C2-BA1C-34C584C11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2566" y="4476750"/>
            <a:ext cx="6366867" cy="495300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0F0000DD-4697-2C57-2DAE-736A8A426E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4825" y="5200650"/>
            <a:ext cx="228600" cy="304800"/>
          </a:xfrm>
          <a:prstGeom prst="rect">
            <a:avLst/>
          </a:prstGeom>
        </p:spPr>
      </p:pic>
      <p:pic>
        <p:nvPicPr>
          <p:cNvPr id="11" name="Image 9" descr="preencoded.png">
            <a:extLst>
              <a:ext uri="{FF2B5EF4-FFF2-40B4-BE49-F238E27FC236}">
                <a16:creationId xmlns:a16="http://schemas.microsoft.com/office/drawing/2014/main" id="{33D921AD-3A44-EF58-6E86-880B6813C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5200650"/>
            <a:ext cx="228600" cy="304800"/>
          </a:xfrm>
          <a:prstGeom prst="rect">
            <a:avLst/>
          </a:prstGeom>
        </p:spPr>
      </p:pic>
      <p:pic>
        <p:nvPicPr>
          <p:cNvPr id="12" name="Image 10" descr="preencoded.png">
            <a:extLst>
              <a:ext uri="{FF2B5EF4-FFF2-40B4-BE49-F238E27FC236}">
                <a16:creationId xmlns:a16="http://schemas.microsoft.com/office/drawing/2014/main" id="{E08DB842-A801-42AE-6A8B-4F314976D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4275" y="5200650"/>
            <a:ext cx="228600" cy="3048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E33625D1-B542-EAF4-04EA-8C1EEFB04A25}"/>
              </a:ext>
            </a:extLst>
          </p:cNvPr>
          <p:cNvSpPr/>
          <p:nvPr/>
        </p:nvSpPr>
        <p:spPr>
          <a:xfrm>
            <a:off x="965002" y="3867150"/>
            <a:ext cx="1026199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600" b="1" kern="0" spc="72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Maria Skłodowska-Curie: Pionierka Nauki</a:t>
            </a:r>
            <a:endParaRPr lang="en-US" sz="3600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497E8B84-0286-4F47-F3AD-20E5C4C691F8}"/>
              </a:ext>
            </a:extLst>
          </p:cNvPr>
          <p:cNvSpPr/>
          <p:nvPr/>
        </p:nvSpPr>
        <p:spPr>
          <a:xfrm>
            <a:off x="2275880" y="4591050"/>
            <a:ext cx="764024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Nauk</a:t>
            </a:r>
            <a:r>
              <a:rPr lang="pl-PL" sz="1500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a, </a:t>
            </a:r>
            <a:r>
              <a:rPr lang="en-US" sz="1500" dirty="0" err="1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Przełom</a:t>
            </a:r>
            <a:r>
              <a:rPr lang="en-US" sz="1500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Odkrycia, Nagrody Nobla</a:t>
            </a:r>
            <a:endParaRPr lang="en-US" sz="1500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2D31939A-E1C4-ABB7-E5D2-BF19F29087EE}"/>
              </a:ext>
            </a:extLst>
          </p:cNvPr>
          <p:cNvSpPr/>
          <p:nvPr/>
        </p:nvSpPr>
        <p:spPr>
          <a:xfrm>
            <a:off x="3783330" y="5543550"/>
            <a:ext cx="129159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2x Nagroda Nobla</a:t>
            </a:r>
            <a:endParaRPr lang="en-US" sz="1050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24020A97-84A1-D3C7-1DE9-2EE8B88F04AD}"/>
              </a:ext>
            </a:extLst>
          </p:cNvPr>
          <p:cNvSpPr/>
          <p:nvPr/>
        </p:nvSpPr>
        <p:spPr>
          <a:xfrm>
            <a:off x="5130165" y="5543550"/>
            <a:ext cx="170307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Odkrycie Polonu &amp; Radu</a:t>
            </a:r>
            <a:endParaRPr lang="en-US" sz="105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67232B64-EE68-2A6D-EA87-AEE53FF5AEBE}"/>
              </a:ext>
            </a:extLst>
          </p:cNvPr>
          <p:cNvSpPr/>
          <p:nvPr/>
        </p:nvSpPr>
        <p:spPr>
          <a:xfrm>
            <a:off x="6865620" y="5543550"/>
            <a:ext cx="156591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Pionierka Radiochemii</a:t>
            </a:r>
            <a:endParaRPr lang="en-US" sz="1050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E7CE958B-86C5-AA68-4EE6-6D9EA105F234}"/>
              </a:ext>
            </a:extLst>
          </p:cNvPr>
          <p:cNvSpPr/>
          <p:nvPr/>
        </p:nvSpPr>
        <p:spPr>
          <a:xfrm>
            <a:off x="11201400" y="6438900"/>
            <a:ext cx="82296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2025-10-21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324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6438900" cy="266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924300"/>
            <a:ext cx="6438900" cy="16764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4114800"/>
            <a:ext cx="28575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104900"/>
            <a:ext cx="4762500" cy="5372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204" y="1771650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204" y="2495550"/>
            <a:ext cx="152400" cy="15240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Dzieciństwo i Młodość w Polsce</a:t>
            </a:r>
            <a:endParaRPr lang="en-US" sz="2700" dirty="0"/>
          </a:p>
        </p:txBody>
      </p:sp>
      <p:sp>
        <p:nvSpPr>
          <p:cNvPr id="13" name="Text 1"/>
          <p:cNvSpPr/>
          <p:nvPr/>
        </p:nvSpPr>
        <p:spPr>
          <a:xfrm>
            <a:off x="914400" y="1295400"/>
            <a:ext cx="30289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Maria Salomea Skłodowska</a:t>
            </a:r>
            <a:endParaRPr lang="en-US" sz="1800" dirty="0"/>
          </a:p>
        </p:txBody>
      </p:sp>
      <p:sp>
        <p:nvSpPr>
          <p:cNvPr id="14" name="Text 2"/>
          <p:cNvSpPr/>
          <p:nvPr/>
        </p:nvSpPr>
        <p:spPr>
          <a:xfrm>
            <a:off x="571500" y="1752600"/>
            <a:ext cx="6057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Urodziła się 7 listopada 1867 roku w Warszawie, która znajdowała się wówczas pod zaborem rosyjskim.</a:t>
            </a:r>
            <a:endParaRPr lang="en-US" sz="1350" dirty="0"/>
          </a:p>
        </p:txBody>
      </p:sp>
      <p:sp>
        <p:nvSpPr>
          <p:cNvPr id="15" name="Text 3"/>
          <p:cNvSpPr/>
          <p:nvPr/>
        </p:nvSpPr>
        <p:spPr>
          <a:xfrm>
            <a:off x="571500" y="2400300"/>
            <a:ext cx="6057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Była piątym i najmłodszym dzieckiem Władysława Skłodowskiego, nauczyciela matematyki i fizyki, oraz 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Bronisławy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Boguskiej</a:t>
            </a:r>
            <a:r>
              <a:rPr lang="pl-PL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350" dirty="0"/>
          </a:p>
        </p:txBody>
      </p:sp>
      <p:sp>
        <p:nvSpPr>
          <p:cNvPr id="16" name="Text 4"/>
          <p:cNvSpPr/>
          <p:nvPr/>
        </p:nvSpPr>
        <p:spPr>
          <a:xfrm>
            <a:off x="571500" y="3048000"/>
            <a:ext cx="6057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Rodzice wychowywali ją w duchu patriotyzmu, co miało duży wpływ na kształtowanie się jej charakteru.</a:t>
            </a:r>
            <a:endParaRPr lang="en-US" sz="1350" dirty="0"/>
          </a:p>
        </p:txBody>
      </p:sp>
      <p:sp>
        <p:nvSpPr>
          <p:cNvPr id="17" name="Text 5"/>
          <p:cNvSpPr/>
          <p:nvPr/>
        </p:nvSpPr>
        <p:spPr>
          <a:xfrm>
            <a:off x="971550" y="4133850"/>
            <a:ext cx="16916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Wczesna Edukacja</a:t>
            </a:r>
            <a:endParaRPr lang="en-US" sz="1500" dirty="0"/>
          </a:p>
        </p:txBody>
      </p:sp>
      <p:sp>
        <p:nvSpPr>
          <p:cNvPr id="18" name="Text 6"/>
          <p:cNvSpPr/>
          <p:nvPr/>
        </p:nvSpPr>
        <p:spPr>
          <a:xfrm>
            <a:off x="571500" y="4533900"/>
            <a:ext cx="6057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 najmłodszych lat wykazywała niezwykłe zdolności intelektualne, ucząc się czytać już w wieku 4 lat.</a:t>
            </a:r>
            <a:endParaRPr lang="en-US" sz="1350" dirty="0"/>
          </a:p>
        </p:txBody>
      </p:sp>
      <p:sp>
        <p:nvSpPr>
          <p:cNvPr id="19" name="Text 7"/>
          <p:cNvSpPr/>
          <p:nvPr/>
        </p:nvSpPr>
        <p:spPr>
          <a:xfrm>
            <a:off x="571500" y="5143500"/>
            <a:ext cx="72694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1883 roku ukończyła III Żeńskie Gimnazjum Rządowe ze złotym medalem.</a:t>
            </a:r>
            <a:endParaRPr lang="en-US" sz="1350" dirty="0"/>
          </a:p>
        </p:txBody>
      </p:sp>
      <p:sp>
        <p:nvSpPr>
          <p:cNvPr id="20" name="Text 8"/>
          <p:cNvSpPr/>
          <p:nvPr/>
        </p:nvSpPr>
        <p:spPr>
          <a:xfrm>
            <a:off x="7239000" y="1295400"/>
            <a:ext cx="4381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Osobiste Tragedie</a:t>
            </a:r>
            <a:endParaRPr lang="en-US" sz="1500" dirty="0"/>
          </a:p>
        </p:txBody>
      </p:sp>
      <p:sp>
        <p:nvSpPr>
          <p:cNvPr id="21" name="Text 9"/>
          <p:cNvSpPr/>
          <p:nvPr/>
        </p:nvSpPr>
        <p:spPr>
          <a:xfrm>
            <a:off x="7752904" y="1714500"/>
            <a:ext cx="3057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1876</a:t>
            </a:r>
            <a:endParaRPr lang="en-US" sz="1200" dirty="0"/>
          </a:p>
        </p:txBody>
      </p:sp>
      <p:sp>
        <p:nvSpPr>
          <p:cNvPr id="22" name="Text 10"/>
          <p:cNvSpPr/>
          <p:nvPr/>
        </p:nvSpPr>
        <p:spPr>
          <a:xfrm>
            <a:off x="7752904" y="1943100"/>
            <a:ext cx="36690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Zmarła najstarsza siostra Zofia na tyfus.</a:t>
            </a:r>
            <a:endParaRPr lang="en-US" sz="1350" dirty="0"/>
          </a:p>
        </p:txBody>
      </p:sp>
      <p:sp>
        <p:nvSpPr>
          <p:cNvPr id="23" name="Text 11"/>
          <p:cNvSpPr/>
          <p:nvPr/>
        </p:nvSpPr>
        <p:spPr>
          <a:xfrm>
            <a:off x="7752904" y="2438400"/>
            <a:ext cx="2381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1878</a:t>
            </a:r>
            <a:endParaRPr lang="en-US" sz="1200" dirty="0"/>
          </a:p>
        </p:txBody>
      </p:sp>
      <p:sp>
        <p:nvSpPr>
          <p:cNvPr id="24" name="Text 12"/>
          <p:cNvSpPr/>
          <p:nvPr/>
        </p:nvSpPr>
        <p:spPr>
          <a:xfrm>
            <a:off x="7752904" y="2667000"/>
            <a:ext cx="2857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Matka Marii zmarła na gruźlicę.</a:t>
            </a:r>
            <a:endParaRPr lang="en-US" sz="1350" dirty="0"/>
          </a:p>
        </p:txBody>
      </p:sp>
      <p:sp>
        <p:nvSpPr>
          <p:cNvPr id="25" name="Text 13"/>
          <p:cNvSpPr/>
          <p:nvPr/>
        </p:nvSpPr>
        <p:spPr>
          <a:xfrm>
            <a:off x="7698432" y="3162300"/>
            <a:ext cx="39220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endParaRPr lang="en-US" sz="1200" dirty="0"/>
          </a:p>
        </p:txBody>
      </p:sp>
      <p:sp>
        <p:nvSpPr>
          <p:cNvPr id="26" name="Text 14"/>
          <p:cNvSpPr/>
          <p:nvPr/>
        </p:nvSpPr>
        <p:spPr>
          <a:xfrm>
            <a:off x="7698432" y="3390900"/>
            <a:ext cx="3922068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 wydarzenia wpłynęły na jej światopogląd, czyniąc ją ateistką lub </a:t>
            </a:r>
            <a:r>
              <a:rPr lang="en-US" sz="13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agnostyczką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pl-PL" sz="1350" dirty="0">
              <a:solidFill>
                <a:srgbClr val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>
              <a:lnSpc>
                <a:spcPts val="2100"/>
              </a:lnSpc>
              <a:buNone/>
            </a:pPr>
            <a:endParaRPr lang="pl-PL" sz="1350" dirty="0">
              <a:solidFill>
                <a:srgbClr val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100"/>
              </a:lnSpc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 śmierci matki, Maria poczuła się odpowiedzialna za opiekę nad młodszymi rodzeństwem</a:t>
            </a:r>
            <a:endParaRPr lang="en-US" sz="1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5240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81100"/>
            <a:ext cx="3657600" cy="4457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409700"/>
            <a:ext cx="57150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75" y="1543050"/>
            <a:ext cx="28575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133600"/>
            <a:ext cx="3200400" cy="285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181100"/>
            <a:ext cx="3657600" cy="4457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5800" y="1409700"/>
            <a:ext cx="571500" cy="571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250" y="1543050"/>
            <a:ext cx="228600" cy="304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2133600"/>
            <a:ext cx="3200400" cy="2857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181100"/>
            <a:ext cx="3657600" cy="4457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0" y="1409700"/>
            <a:ext cx="571500" cy="571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3450" y="1543050"/>
            <a:ext cx="228600" cy="304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2133600"/>
            <a:ext cx="3200400" cy="28575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5943600"/>
            <a:ext cx="11430000" cy="533400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Edukacja i Pierwsze Doświadczenia</a:t>
            </a:r>
            <a:endParaRPr lang="en-US" sz="2700" dirty="0"/>
          </a:p>
        </p:txBody>
      </p:sp>
      <p:sp>
        <p:nvSpPr>
          <p:cNvPr id="18" name="Text 1"/>
          <p:cNvSpPr/>
          <p:nvPr/>
        </p:nvSpPr>
        <p:spPr>
          <a:xfrm>
            <a:off x="1333500" y="1543050"/>
            <a:ext cx="20116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Edukacja w Polsce</a:t>
            </a:r>
            <a:endParaRPr lang="en-US" sz="1800" dirty="0"/>
          </a:p>
        </p:txBody>
      </p:sp>
      <p:sp>
        <p:nvSpPr>
          <p:cNvPr id="19" name="Text 2"/>
          <p:cNvSpPr/>
          <p:nvPr/>
        </p:nvSpPr>
        <p:spPr>
          <a:xfrm>
            <a:off x="609600" y="2314575"/>
            <a:ext cx="3200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1883 roku ukończyła III Żeńskie Gimnazjum Rządowe ze złotym medalem.</a:t>
            </a:r>
            <a:endParaRPr lang="en-US" sz="1350" dirty="0"/>
          </a:p>
        </p:txBody>
      </p:sp>
      <p:sp>
        <p:nvSpPr>
          <p:cNvPr id="20" name="Text 3"/>
          <p:cNvSpPr/>
          <p:nvPr/>
        </p:nvSpPr>
        <p:spPr>
          <a:xfrm>
            <a:off x="609600" y="2962275"/>
            <a:ext cx="3200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Była znana z wyjątkowych zdolności intelektualnych i pasji do nauki.</a:t>
            </a:r>
            <a:endParaRPr lang="en-US" sz="1350" dirty="0"/>
          </a:p>
        </p:txBody>
      </p:sp>
      <p:sp>
        <p:nvSpPr>
          <p:cNvPr id="21" name="Text 4"/>
          <p:cNvSpPr/>
          <p:nvPr/>
        </p:nvSpPr>
        <p:spPr>
          <a:xfrm>
            <a:off x="609600" y="3609975"/>
            <a:ext cx="3200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Wczesne wcześniejsze nauki czytania już w wieku 4 lat świadczyły o jej niezwykłym talentcie.</a:t>
            </a:r>
            <a:endParaRPr lang="en-US" sz="1350" dirty="0"/>
          </a:p>
        </p:txBody>
      </p:sp>
      <p:sp>
        <p:nvSpPr>
          <p:cNvPr id="22" name="Text 5"/>
          <p:cNvSpPr/>
          <p:nvPr/>
        </p:nvSpPr>
        <p:spPr>
          <a:xfrm>
            <a:off x="5219700" y="1543050"/>
            <a:ext cx="236601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B21B6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Uniwersytet Latający</a:t>
            </a:r>
            <a:endParaRPr lang="en-US" sz="1800" dirty="0"/>
          </a:p>
        </p:txBody>
      </p:sp>
      <p:sp>
        <p:nvSpPr>
          <p:cNvPr id="23" name="Text 6"/>
          <p:cNvSpPr/>
          <p:nvPr/>
        </p:nvSpPr>
        <p:spPr>
          <a:xfrm>
            <a:off x="4495800" y="2314575"/>
            <a:ext cx="3200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Uczestniczyła w tajnym "Uniwersytecie Latającym" w latach:</a:t>
            </a:r>
            <a:endParaRPr lang="en-US" sz="1350" dirty="0"/>
          </a:p>
        </p:txBody>
      </p:sp>
      <p:sp>
        <p:nvSpPr>
          <p:cNvPr id="24" name="Text 7"/>
          <p:cNvSpPr/>
          <p:nvPr/>
        </p:nvSpPr>
        <p:spPr>
          <a:xfrm>
            <a:off x="4543425" y="2962275"/>
            <a:ext cx="33909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1884-1885</a:t>
            </a:r>
            <a:endParaRPr lang="en-US" sz="1350" dirty="0"/>
          </a:p>
        </p:txBody>
      </p:sp>
      <p:sp>
        <p:nvSpPr>
          <p:cNvPr id="25" name="Text 8"/>
          <p:cNvSpPr/>
          <p:nvPr/>
        </p:nvSpPr>
        <p:spPr>
          <a:xfrm>
            <a:off x="4543425" y="3305175"/>
            <a:ext cx="33909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1890/1891</a:t>
            </a:r>
            <a:endParaRPr lang="en-US" sz="1350" dirty="0"/>
          </a:p>
        </p:txBody>
      </p:sp>
      <p:sp>
        <p:nvSpPr>
          <p:cNvPr id="26" name="Text 9"/>
          <p:cNvSpPr/>
          <p:nvPr/>
        </p:nvSpPr>
        <p:spPr>
          <a:xfrm>
            <a:off x="4495800" y="3686175"/>
            <a:ext cx="3200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Była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tajna uczelnia, która działała podczas zaborów rosyjskich, </a:t>
            </a:r>
            <a:r>
              <a:rPr lang="pl-PL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podczas których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kobiety nie miały dostępu do uniwersytetów.</a:t>
            </a:r>
            <a:endParaRPr lang="en-US" sz="1350" dirty="0"/>
          </a:p>
        </p:txBody>
      </p:sp>
      <p:sp>
        <p:nvSpPr>
          <p:cNvPr id="27" name="Text 10"/>
          <p:cNvSpPr/>
          <p:nvPr/>
        </p:nvSpPr>
        <p:spPr>
          <a:xfrm>
            <a:off x="9105900" y="1543050"/>
            <a:ext cx="270891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66534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Pierwsze Doświadczenia</a:t>
            </a:r>
            <a:endParaRPr lang="en-US" sz="1800" dirty="0"/>
          </a:p>
        </p:txBody>
      </p:sp>
      <p:sp>
        <p:nvSpPr>
          <p:cNvPr id="28" name="Text 11"/>
          <p:cNvSpPr/>
          <p:nvPr/>
        </p:nvSpPr>
        <p:spPr>
          <a:xfrm>
            <a:off x="8382000" y="2314575"/>
            <a:ext cx="3200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Pracowała jako guwernantka, między innymi u rodziny Żorawskich w Szczukach.</a:t>
            </a:r>
            <a:endParaRPr lang="en-US" sz="1350" dirty="0"/>
          </a:p>
        </p:txBody>
      </p:sp>
      <p:sp>
        <p:nvSpPr>
          <p:cNvPr id="29" name="Text 12"/>
          <p:cNvSpPr/>
          <p:nvPr/>
        </p:nvSpPr>
        <p:spPr>
          <a:xfrm>
            <a:off x="8382000" y="3228975"/>
            <a:ext cx="3200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Zbierała fundusze na studia swojej starszej siostry Bronisławy w Paryżu.</a:t>
            </a:r>
            <a:endParaRPr lang="en-US" sz="1350" dirty="0"/>
          </a:p>
        </p:txBody>
      </p:sp>
      <p:sp>
        <p:nvSpPr>
          <p:cNvPr id="30" name="Text 13"/>
          <p:cNvSpPr/>
          <p:nvPr/>
        </p:nvSpPr>
        <p:spPr>
          <a:xfrm>
            <a:off x="8382000" y="3876675"/>
            <a:ext cx="32004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laboratoriach Muzeum Przemysłu i Rolnictwa w Warszawie zdobywała wstępne przygotowanie do badań eksperymentalnych z chemii i fizyki.</a:t>
            </a:r>
            <a:endParaRPr lang="en-US" sz="1350" dirty="0"/>
          </a:p>
        </p:txBody>
      </p:sp>
      <p:sp>
        <p:nvSpPr>
          <p:cNvPr id="31" name="Text 14"/>
          <p:cNvSpPr/>
          <p:nvPr/>
        </p:nvSpPr>
        <p:spPr>
          <a:xfrm>
            <a:off x="-579120" y="6096000"/>
            <a:ext cx="1335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i="1" dirty="0">
                <a:solidFill>
                  <a:srgbClr val="78350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"Maria Skłodowska poświęciła się samokształceniu i pracy, udzielała korepetycji, aby wspierać finansowo rodzinę."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81100"/>
            <a:ext cx="5600700" cy="2133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409700"/>
            <a:ext cx="361950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543299"/>
            <a:ext cx="5600700" cy="238336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771900"/>
            <a:ext cx="323850" cy="3429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5619750"/>
            <a:ext cx="13335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300" y="1181100"/>
            <a:ext cx="5600700" cy="23241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900" y="1409700"/>
            <a:ext cx="285750" cy="3429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0300" y="3733800"/>
            <a:ext cx="5600700" cy="258127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900" y="3962400"/>
            <a:ext cx="219075" cy="342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8900" y="4457700"/>
            <a:ext cx="5143500" cy="285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00" y="4638675"/>
            <a:ext cx="457200" cy="4572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8900" y="5210175"/>
            <a:ext cx="457200" cy="4572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381000" y="381000"/>
            <a:ext cx="11430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Studia na Sorbonie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1123950" y="1428750"/>
            <a:ext cx="1943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Wyjazd do Paryża</a:t>
            </a:r>
            <a:endParaRPr lang="en-US" sz="1800" dirty="0"/>
          </a:p>
        </p:txBody>
      </p:sp>
      <p:sp>
        <p:nvSpPr>
          <p:cNvPr id="18" name="Text 2"/>
          <p:cNvSpPr/>
          <p:nvPr/>
        </p:nvSpPr>
        <p:spPr>
          <a:xfrm>
            <a:off x="609600" y="1905000"/>
            <a:ext cx="51435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1891 roku, w wieku 24 lat, Maria Skłodowska wyjechała do Paryża, aby spełnić swoje marzenie o studiach na Sorbonie.</a:t>
            </a:r>
            <a:endParaRPr lang="en-US" sz="1350" dirty="0"/>
          </a:p>
        </p:txBody>
      </p:sp>
      <p:sp>
        <p:nvSpPr>
          <p:cNvPr id="19" name="Text 3"/>
          <p:cNvSpPr/>
          <p:nvPr/>
        </p:nvSpPr>
        <p:spPr>
          <a:xfrm>
            <a:off x="609600" y="2552700"/>
            <a:ext cx="51435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Polsce, pod zaborami, kobiety nie miały dostępu do uniwersytetów, dlatego Maria musiała emigrować, aby dokończyć swoje wykształcenie.</a:t>
            </a:r>
            <a:endParaRPr lang="en-US" sz="1350" dirty="0"/>
          </a:p>
        </p:txBody>
      </p:sp>
      <p:sp>
        <p:nvSpPr>
          <p:cNvPr id="20" name="Text 4"/>
          <p:cNvSpPr/>
          <p:nvPr/>
        </p:nvSpPr>
        <p:spPr>
          <a:xfrm>
            <a:off x="1085850" y="3790950"/>
            <a:ext cx="163449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Warunki Życia</a:t>
            </a:r>
            <a:endParaRPr lang="en-US" sz="1800" dirty="0"/>
          </a:p>
        </p:txBody>
      </p:sp>
      <p:sp>
        <p:nvSpPr>
          <p:cNvPr id="21" name="Text 5"/>
          <p:cNvSpPr/>
          <p:nvPr/>
        </p:nvSpPr>
        <p:spPr>
          <a:xfrm>
            <a:off x="609600" y="4267200"/>
            <a:ext cx="51435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Początkowo mieszkała u swojej siostry Bronisławy i jej męża Kazimierza Dłuskiego.</a:t>
            </a:r>
            <a:endParaRPr lang="en-US" sz="1350" dirty="0"/>
          </a:p>
        </p:txBody>
      </p:sp>
      <p:sp>
        <p:nvSpPr>
          <p:cNvPr id="22" name="Text 6"/>
          <p:cNvSpPr/>
          <p:nvPr/>
        </p:nvSpPr>
        <p:spPr>
          <a:xfrm>
            <a:off x="609600" y="4914900"/>
            <a:ext cx="51435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 1892 roku wynajmowała skromne pokoje w Dzielnicy Łacińskiej, żyjąc w bardzo trudnych warunkach.</a:t>
            </a:r>
            <a:endParaRPr lang="en-US" sz="1350" dirty="0"/>
          </a:p>
        </p:txBody>
      </p:sp>
      <p:sp>
        <p:nvSpPr>
          <p:cNvPr id="23" name="Text 7"/>
          <p:cNvSpPr/>
          <p:nvPr/>
        </p:nvSpPr>
        <p:spPr>
          <a:xfrm>
            <a:off x="819150" y="5562600"/>
            <a:ext cx="42748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"Często cierpiła głód z powodu braku środków."</a:t>
            </a:r>
            <a:endParaRPr lang="en-US" sz="1350" dirty="0"/>
          </a:p>
        </p:txBody>
      </p:sp>
      <p:sp>
        <p:nvSpPr>
          <p:cNvPr id="24" name="Text 8"/>
          <p:cNvSpPr/>
          <p:nvPr/>
        </p:nvSpPr>
        <p:spPr>
          <a:xfrm>
            <a:off x="6877050" y="1428750"/>
            <a:ext cx="7429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Nauka</a:t>
            </a:r>
            <a:endParaRPr lang="en-US" sz="1800" dirty="0"/>
          </a:p>
        </p:txBody>
      </p:sp>
      <p:sp>
        <p:nvSpPr>
          <p:cNvPr id="25" name="Text 9"/>
          <p:cNvSpPr/>
          <p:nvPr/>
        </p:nvSpPr>
        <p:spPr>
          <a:xfrm>
            <a:off x="6438900" y="1905000"/>
            <a:ext cx="6172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Studiowała matematykę i fizykę pod okiem wybitnych profesorów:</a:t>
            </a:r>
            <a:endParaRPr lang="en-US" sz="1350" dirty="0"/>
          </a:p>
        </p:txBody>
      </p:sp>
      <p:sp>
        <p:nvSpPr>
          <p:cNvPr id="26" name="Text 10"/>
          <p:cNvSpPr/>
          <p:nvPr/>
        </p:nvSpPr>
        <p:spPr>
          <a:xfrm>
            <a:off x="6638925" y="2324100"/>
            <a:ext cx="5181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Paul Appell</a:t>
            </a:r>
            <a:endParaRPr lang="en-US" sz="1350" dirty="0"/>
          </a:p>
        </p:txBody>
      </p:sp>
      <p:sp>
        <p:nvSpPr>
          <p:cNvPr id="27" name="Text 11"/>
          <p:cNvSpPr/>
          <p:nvPr/>
        </p:nvSpPr>
        <p:spPr>
          <a:xfrm>
            <a:off x="6638925" y="2667000"/>
            <a:ext cx="5181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Henri Poincaré</a:t>
            </a:r>
            <a:endParaRPr lang="en-US" sz="1350" dirty="0"/>
          </a:p>
        </p:txBody>
      </p:sp>
      <p:sp>
        <p:nvSpPr>
          <p:cNvPr id="28" name="Text 12"/>
          <p:cNvSpPr/>
          <p:nvPr/>
        </p:nvSpPr>
        <p:spPr>
          <a:xfrm>
            <a:off x="6638925" y="3009900"/>
            <a:ext cx="5181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Gabriel Lippmann</a:t>
            </a:r>
            <a:endParaRPr lang="en-US" sz="1350" dirty="0"/>
          </a:p>
        </p:txBody>
      </p:sp>
      <p:sp>
        <p:nvSpPr>
          <p:cNvPr id="29" name="Text 13"/>
          <p:cNvSpPr/>
          <p:nvPr/>
        </p:nvSpPr>
        <p:spPr>
          <a:xfrm>
            <a:off x="6810375" y="3981450"/>
            <a:ext cx="280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6D28D9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Osiągnięcia Akademickie</a:t>
            </a:r>
            <a:endParaRPr lang="en-US" sz="1800" dirty="0"/>
          </a:p>
        </p:txBody>
      </p:sp>
      <p:sp>
        <p:nvSpPr>
          <p:cNvPr id="30" name="Text 14"/>
          <p:cNvSpPr/>
          <p:nvPr/>
        </p:nvSpPr>
        <p:spPr>
          <a:xfrm>
            <a:off x="6457950" y="4733925"/>
            <a:ext cx="5029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1893</a:t>
            </a:r>
            <a:endParaRPr lang="en-US" sz="1500" dirty="0"/>
          </a:p>
        </p:txBody>
      </p:sp>
      <p:sp>
        <p:nvSpPr>
          <p:cNvPr id="31" name="Text 15"/>
          <p:cNvSpPr/>
          <p:nvPr/>
        </p:nvSpPr>
        <p:spPr>
          <a:xfrm>
            <a:off x="7048500" y="4733925"/>
            <a:ext cx="312039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Fizyka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licencjat z pierwszą lokatą</a:t>
            </a:r>
            <a:endParaRPr lang="en-US" sz="1350" dirty="0"/>
          </a:p>
        </p:txBody>
      </p:sp>
      <p:sp>
        <p:nvSpPr>
          <p:cNvPr id="32" name="Text 16"/>
          <p:cNvSpPr/>
          <p:nvPr/>
        </p:nvSpPr>
        <p:spPr>
          <a:xfrm>
            <a:off x="6457950" y="5305425"/>
            <a:ext cx="5029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1894</a:t>
            </a:r>
            <a:endParaRPr lang="en-US" sz="1500" dirty="0"/>
          </a:p>
        </p:txBody>
      </p:sp>
      <p:sp>
        <p:nvSpPr>
          <p:cNvPr id="33" name="Text 17"/>
          <p:cNvSpPr/>
          <p:nvPr/>
        </p:nvSpPr>
        <p:spPr>
          <a:xfrm>
            <a:off x="7048500" y="5305425"/>
            <a:ext cx="33947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Matematyka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licencjat z drugą lokatą</a:t>
            </a:r>
            <a:endParaRPr lang="en-US" sz="1350" dirty="0"/>
          </a:p>
        </p:txBody>
      </p:sp>
      <p:sp>
        <p:nvSpPr>
          <p:cNvPr id="34" name="Text 18"/>
          <p:cNvSpPr/>
          <p:nvPr/>
        </p:nvSpPr>
        <p:spPr>
          <a:xfrm>
            <a:off x="6438900" y="5819775"/>
            <a:ext cx="6172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"Jej wysiłki szybko przyniosły efekty, mimo trudnych warunków."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8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486400" cy="2286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8575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581400"/>
            <a:ext cx="5486400" cy="28194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3771900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4900"/>
            <a:ext cx="5715000" cy="55626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300" y="1390650"/>
            <a:ext cx="5486400" cy="3048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0300" y="4591050"/>
            <a:ext cx="5486400" cy="1790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2700" y="5124450"/>
            <a:ext cx="171450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700" y="5734050"/>
            <a:ext cx="142875" cy="2667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381000" y="381000"/>
            <a:ext cx="11430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Spotkanie z Piotrem Curie</a:t>
            </a:r>
            <a:endParaRPr lang="en-US" sz="2700" dirty="0"/>
          </a:p>
        </p:txBody>
      </p:sp>
      <p:sp>
        <p:nvSpPr>
          <p:cNvPr id="14" name="Text 1"/>
          <p:cNvSpPr/>
          <p:nvPr/>
        </p:nvSpPr>
        <p:spPr>
          <a:xfrm>
            <a:off x="971550" y="1295400"/>
            <a:ext cx="2171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Pierwsze Spotkanie</a:t>
            </a:r>
            <a:endParaRPr lang="en-US" sz="1800" dirty="0"/>
          </a:p>
        </p:txBody>
      </p:sp>
      <p:sp>
        <p:nvSpPr>
          <p:cNvPr id="15" name="Text 2"/>
          <p:cNvSpPr/>
          <p:nvPr/>
        </p:nvSpPr>
        <p:spPr>
          <a:xfrm>
            <a:off x="571500" y="17526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1894 roku Maria poznała Piotra Curie, osiem lat starszego, uznawanego fizyka, współodkrywcę piezoelektryczności i twórcę "wagi Curie".</a:t>
            </a:r>
            <a:endParaRPr lang="en-US" sz="1350" dirty="0"/>
          </a:p>
        </p:txBody>
      </p:sp>
      <p:sp>
        <p:nvSpPr>
          <p:cNvPr id="16" name="Text 3"/>
          <p:cNvSpPr/>
          <p:nvPr/>
        </p:nvSpPr>
        <p:spPr>
          <a:xfrm>
            <a:off x="571500" y="2667000"/>
            <a:ext cx="5105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Połączyła ich wspólna pasja do nauki i badań. Piotr, zafascynowany inteligencją i determinacją Marii, szybko poprosił ją o rękę.</a:t>
            </a:r>
            <a:endParaRPr lang="en-US" sz="1350" dirty="0"/>
          </a:p>
        </p:txBody>
      </p:sp>
      <p:sp>
        <p:nvSpPr>
          <p:cNvPr id="17" name="Text 4"/>
          <p:cNvSpPr/>
          <p:nvPr/>
        </p:nvSpPr>
        <p:spPr>
          <a:xfrm>
            <a:off x="914400" y="3790950"/>
            <a:ext cx="113157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D28D9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Małżeństwo</a:t>
            </a:r>
            <a:endParaRPr lang="en-US" sz="1500" dirty="0"/>
          </a:p>
        </p:txBody>
      </p:sp>
      <p:sp>
        <p:nvSpPr>
          <p:cNvPr id="18" name="Text 5"/>
          <p:cNvSpPr/>
          <p:nvPr/>
        </p:nvSpPr>
        <p:spPr>
          <a:xfrm>
            <a:off x="571500" y="41910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Początkowo Maria wahała się, rozważając powrót do Polski, jednak wizja wspólnej pracy naukowej przekonała ją do pozostania we Francji.</a:t>
            </a:r>
            <a:endParaRPr lang="en-US" sz="1350" dirty="0"/>
          </a:p>
        </p:txBody>
      </p:sp>
      <p:sp>
        <p:nvSpPr>
          <p:cNvPr id="19" name="Text 6"/>
          <p:cNvSpPr/>
          <p:nvPr/>
        </p:nvSpPr>
        <p:spPr>
          <a:xfrm>
            <a:off x="571500" y="5067300"/>
            <a:ext cx="5105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 lipca 1895 roku Maria Skłodowska i Piotr Curie zawarli skromny ślub cywilny w Sceaux pod Paryżem.</a:t>
            </a:r>
            <a:endParaRPr lang="en-US" sz="1350" dirty="0"/>
          </a:p>
        </p:txBody>
      </p:sp>
      <p:sp>
        <p:nvSpPr>
          <p:cNvPr id="20" name="Text 7"/>
          <p:cNvSpPr/>
          <p:nvPr/>
        </p:nvSpPr>
        <p:spPr>
          <a:xfrm>
            <a:off x="571500" y="5676900"/>
            <a:ext cx="5105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podróż poślubną udali się na rowerach, które otrzymali w prezencie ślubnym.</a:t>
            </a:r>
            <a:endParaRPr lang="en-US" sz="1350" dirty="0"/>
          </a:p>
        </p:txBody>
      </p:sp>
      <p:sp>
        <p:nvSpPr>
          <p:cNvPr id="21" name="Text 8"/>
          <p:cNvSpPr/>
          <p:nvPr/>
        </p:nvSpPr>
        <p:spPr>
          <a:xfrm>
            <a:off x="6362700" y="4743450"/>
            <a:ext cx="5181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Wspólna Praca i Pasja</a:t>
            </a:r>
            <a:endParaRPr lang="en-US" sz="1500" dirty="0"/>
          </a:p>
        </p:txBody>
      </p:sp>
      <p:sp>
        <p:nvSpPr>
          <p:cNvPr id="22" name="Text 9"/>
          <p:cNvSpPr/>
          <p:nvPr/>
        </p:nvSpPr>
        <p:spPr>
          <a:xfrm>
            <a:off x="6648450" y="5086350"/>
            <a:ext cx="48958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Ich małżeństwo stało się niezwykłym połączeniem głębokiego uczucia i intensywnej współpracy naukowej.</a:t>
            </a:r>
            <a:endParaRPr lang="en-US" sz="1350" dirty="0"/>
          </a:p>
        </p:txBody>
      </p:sp>
      <p:sp>
        <p:nvSpPr>
          <p:cNvPr id="23" name="Text 10"/>
          <p:cNvSpPr/>
          <p:nvPr/>
        </p:nvSpPr>
        <p:spPr>
          <a:xfrm>
            <a:off x="6619875" y="5695950"/>
            <a:ext cx="492442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Wspólnie kontynuowali badania nad promieniotwórczością, które wkrótce zrewolucjonizowały świat nauki.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486400" cy="2514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00025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771900"/>
            <a:ext cx="5486400" cy="3162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3962400"/>
            <a:ext cx="17145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4900"/>
            <a:ext cx="5715000" cy="2438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1257300"/>
            <a:ext cx="5410200" cy="1828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695699"/>
            <a:ext cx="5715000" cy="2679221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8400" y="3848100"/>
            <a:ext cx="228600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8075" y="5181600"/>
            <a:ext cx="285750" cy="342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3175" y="5181600"/>
            <a:ext cx="285750" cy="3429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1219200"/>
            <a:ext cx="4063901" cy="1905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0" y="1524000"/>
            <a:ext cx="3048000" cy="19050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Badania nad Promieniotwórczością</a:t>
            </a:r>
            <a:endParaRPr lang="en-US" sz="2700" dirty="0"/>
          </a:p>
        </p:txBody>
      </p:sp>
      <p:sp>
        <p:nvSpPr>
          <p:cNvPr id="18" name="Text 1"/>
          <p:cNvSpPr/>
          <p:nvPr/>
        </p:nvSpPr>
        <p:spPr>
          <a:xfrm>
            <a:off x="885825" y="1295400"/>
            <a:ext cx="1714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 err="1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Początki</a:t>
            </a: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 Bada</a:t>
            </a:r>
            <a:r>
              <a:rPr lang="pl-PL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ń</a:t>
            </a:r>
            <a:endParaRPr lang="en-US" sz="1800" dirty="0"/>
          </a:p>
        </p:txBody>
      </p:sp>
      <p:sp>
        <p:nvSpPr>
          <p:cNvPr id="19" name="Text 2"/>
          <p:cNvSpPr/>
          <p:nvPr/>
        </p:nvSpPr>
        <p:spPr>
          <a:xfrm>
            <a:off x="571500" y="17145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 koniec 1897 roku Maria Skłodowska-Curie podjęła badania nad promieniowaniem odkrytym przez Henriego Becquerela, poszukując tematu do rozprawy doktorskiej.</a:t>
            </a:r>
            <a:endParaRPr lang="en-US" sz="1350" dirty="0"/>
          </a:p>
        </p:txBody>
      </p:sp>
      <p:sp>
        <p:nvSpPr>
          <p:cNvPr id="20" name="Text 3"/>
          <p:cNvSpPr/>
          <p:nvPr/>
        </p:nvSpPr>
        <p:spPr>
          <a:xfrm>
            <a:off x="571500" y="2628900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Jej metodologia była innowacyjna: zamiast kliszy fotograficznej, zastosowała bardzo czuły elektrometr, skonstruowany przez Pierre'a i Jacques'a Curie.</a:t>
            </a:r>
            <a:endParaRPr lang="en-US" sz="1350" dirty="0"/>
          </a:p>
        </p:txBody>
      </p:sp>
      <p:sp>
        <p:nvSpPr>
          <p:cNvPr id="21" name="Text 4"/>
          <p:cNvSpPr/>
          <p:nvPr/>
        </p:nvSpPr>
        <p:spPr>
          <a:xfrm>
            <a:off x="857250" y="3981450"/>
            <a:ext cx="18402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Kluczowe Odkrycia</a:t>
            </a:r>
            <a:endParaRPr lang="en-US" sz="1500" dirty="0"/>
          </a:p>
        </p:txBody>
      </p:sp>
      <p:sp>
        <p:nvSpPr>
          <p:cNvPr id="22" name="Text 5"/>
          <p:cNvSpPr/>
          <p:nvPr/>
        </p:nvSpPr>
        <p:spPr>
          <a:xfrm>
            <a:off x="619125" y="4381500"/>
            <a:ext cx="5295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Stwierdziła, że natężenie promieni Becquerela zależy od zawartości uranu w próbce i jest do niej proporcjonalne</a:t>
            </a:r>
            <a:endParaRPr lang="en-US" sz="1350" dirty="0"/>
          </a:p>
        </p:txBody>
      </p:sp>
      <p:sp>
        <p:nvSpPr>
          <p:cNvPr id="23" name="Text 6"/>
          <p:cNvSpPr/>
          <p:nvPr/>
        </p:nvSpPr>
        <p:spPr>
          <a:xfrm>
            <a:off x="619125" y="4991100"/>
            <a:ext cx="5295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Wnioskowała, że promieniotwórczość jest właściwością atomową uranu</a:t>
            </a:r>
            <a:endParaRPr lang="en-US" sz="1350" dirty="0"/>
          </a:p>
        </p:txBody>
      </p:sp>
      <p:sp>
        <p:nvSpPr>
          <p:cNvPr id="24" name="Text 7"/>
          <p:cNvSpPr/>
          <p:nvPr/>
        </p:nvSpPr>
        <p:spPr>
          <a:xfrm>
            <a:off x="619125" y="5600700"/>
            <a:ext cx="5295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Zauważyła, że niektóre minerały zawierające uran (np. blenda smolista) emitują znacznie silniejsze promieniowanie</a:t>
            </a:r>
            <a:endParaRPr lang="en-US" sz="1350" dirty="0"/>
          </a:p>
        </p:txBody>
      </p:sp>
      <p:sp>
        <p:nvSpPr>
          <p:cNvPr id="25" name="Text 8"/>
          <p:cNvSpPr/>
          <p:nvPr/>
        </p:nvSpPr>
        <p:spPr>
          <a:xfrm>
            <a:off x="619125" y="6210300"/>
            <a:ext cx="5295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Wysunęła śmiałą hipotezę, że minerały te muszą zawierać domieszkę nowego, nieznanego pierwiastka chemicznego</a:t>
            </a:r>
            <a:endParaRPr lang="en-US" sz="1350" dirty="0"/>
          </a:p>
        </p:txBody>
      </p:sp>
      <p:sp>
        <p:nvSpPr>
          <p:cNvPr id="26" name="Text 9"/>
          <p:cNvSpPr/>
          <p:nvPr/>
        </p:nvSpPr>
        <p:spPr>
          <a:xfrm>
            <a:off x="5707380" y="3200400"/>
            <a:ext cx="649224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i="1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Laboratorium, w którym prowadzone były badania nad promieniotwórczością</a:t>
            </a:r>
            <a:endParaRPr lang="en-US" sz="1050" dirty="0"/>
          </a:p>
        </p:txBody>
      </p:sp>
      <p:sp>
        <p:nvSpPr>
          <p:cNvPr id="27" name="Text 10"/>
          <p:cNvSpPr/>
          <p:nvPr/>
        </p:nvSpPr>
        <p:spPr>
          <a:xfrm>
            <a:off x="6591300" y="3867150"/>
            <a:ext cx="16802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Rozwój Pesjonatu</a:t>
            </a:r>
            <a:endParaRPr lang="en-US" sz="1500" dirty="0"/>
          </a:p>
        </p:txBody>
      </p:sp>
      <p:sp>
        <p:nvSpPr>
          <p:cNvPr id="28" name="Text 11"/>
          <p:cNvSpPr/>
          <p:nvPr/>
        </p:nvSpPr>
        <p:spPr>
          <a:xfrm>
            <a:off x="6248400" y="4267200"/>
            <a:ext cx="54102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Pierre Curie dołączył do jej badań, a małżonkowie opracowali metodę wskaźników promieniotwórczych, co umożliwiło im identyfikację nowych substancji.</a:t>
            </a:r>
            <a:endParaRPr lang="en-US" sz="1350" dirty="0"/>
          </a:p>
        </p:txBody>
      </p:sp>
      <p:sp>
        <p:nvSpPr>
          <p:cNvPr id="29" name="Text 12"/>
          <p:cNvSpPr/>
          <p:nvPr/>
        </p:nvSpPr>
        <p:spPr>
          <a:xfrm>
            <a:off x="6791324" y="5600700"/>
            <a:ext cx="17811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Pierwsze użycie terminu"radioaktywność"</a:t>
            </a:r>
            <a:endParaRPr lang="en-US" sz="1200" dirty="0"/>
          </a:p>
        </p:txBody>
      </p:sp>
      <p:sp>
        <p:nvSpPr>
          <p:cNvPr id="30" name="Text 13"/>
          <p:cNvSpPr/>
          <p:nvPr/>
        </p:nvSpPr>
        <p:spPr>
          <a:xfrm>
            <a:off x="9415463" y="5600700"/>
            <a:ext cx="17811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Precyzyjne pomiarynatężenia promieniowania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11430000" cy="838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171700"/>
            <a:ext cx="5600700" cy="3505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2362200"/>
            <a:ext cx="609600" cy="609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3162300"/>
            <a:ext cx="171450" cy="2667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" y="3581400"/>
            <a:ext cx="142875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" y="4000500"/>
            <a:ext cx="171450" cy="266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" y="4419600"/>
            <a:ext cx="171450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0300" y="2171700"/>
            <a:ext cx="5600700" cy="35052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2362200"/>
            <a:ext cx="609600" cy="6096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3162300"/>
            <a:ext cx="171450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800" y="3581400"/>
            <a:ext cx="238125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0800" y="4000500"/>
            <a:ext cx="190500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0800" y="4572000"/>
            <a:ext cx="190500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" y="5905500"/>
            <a:ext cx="11430000" cy="571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400" y="6057900"/>
            <a:ext cx="142875" cy="2667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Przełomowe Odkrycia: Polon i Rad</a:t>
            </a:r>
            <a:endParaRPr lang="en-US" sz="2700" dirty="0"/>
          </a:p>
        </p:txBody>
      </p:sp>
      <p:sp>
        <p:nvSpPr>
          <p:cNvPr id="20" name="Text 1"/>
          <p:cNvSpPr/>
          <p:nvPr/>
        </p:nvSpPr>
        <p:spPr>
          <a:xfrm>
            <a:off x="533400" y="1257300"/>
            <a:ext cx="111252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1898 roku Maria i Piotr Curie odkryli dwa nowe pierwiastki chemiczne, które zrewolucjonizowały naukę i otworzyły nowe perspektywy w chemii i fizyce.</a:t>
            </a:r>
            <a:endParaRPr lang="en-US" sz="1350" dirty="0"/>
          </a:p>
        </p:txBody>
      </p:sp>
      <p:sp>
        <p:nvSpPr>
          <p:cNvPr id="21" name="Text 2"/>
          <p:cNvSpPr/>
          <p:nvPr/>
        </p:nvSpPr>
        <p:spPr>
          <a:xfrm>
            <a:off x="590550" y="2266950"/>
            <a:ext cx="6858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300"/>
              </a:lnSpc>
              <a:buNone/>
            </a:pPr>
            <a:r>
              <a:rPr lang="en-US" sz="4200" b="1" dirty="0">
                <a:solidFill>
                  <a:srgbClr val="6D28D9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Po</a:t>
            </a:r>
            <a:endParaRPr lang="en-US" sz="4200" dirty="0"/>
          </a:p>
        </p:txBody>
      </p:sp>
      <p:sp>
        <p:nvSpPr>
          <p:cNvPr id="22" name="Text 3"/>
          <p:cNvSpPr/>
          <p:nvPr/>
        </p:nvSpPr>
        <p:spPr>
          <a:xfrm>
            <a:off x="1333500" y="2400300"/>
            <a:ext cx="16230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B21B6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Polon</a:t>
            </a:r>
            <a:endParaRPr lang="en-US" sz="1800" dirty="0"/>
          </a:p>
        </p:txBody>
      </p:sp>
      <p:sp>
        <p:nvSpPr>
          <p:cNvPr id="23" name="Text 4"/>
          <p:cNvSpPr/>
          <p:nvPr/>
        </p:nvSpPr>
        <p:spPr>
          <a:xfrm>
            <a:off x="1333500" y="2705100"/>
            <a:ext cx="16230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7C3AE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Liczba atomowa: 84</a:t>
            </a:r>
            <a:endParaRPr lang="en-US" sz="1200" dirty="0"/>
          </a:p>
        </p:txBody>
      </p:sp>
      <p:sp>
        <p:nvSpPr>
          <p:cNvPr id="24" name="Text 5"/>
          <p:cNvSpPr/>
          <p:nvPr/>
        </p:nvSpPr>
        <p:spPr>
          <a:xfrm>
            <a:off x="857250" y="3124200"/>
            <a:ext cx="23088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odkrycia: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18 lipca 1898</a:t>
            </a:r>
            <a:endParaRPr lang="en-US" sz="1200" dirty="0"/>
          </a:p>
        </p:txBody>
      </p:sp>
      <p:sp>
        <p:nvSpPr>
          <p:cNvPr id="25" name="Text 6"/>
          <p:cNvSpPr/>
          <p:nvPr/>
        </p:nvSpPr>
        <p:spPr>
          <a:xfrm>
            <a:off x="828675" y="3543300"/>
            <a:ext cx="45034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Miejsce: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Laboratorium przy ulicy Lhomond 42 w Paryżu</a:t>
            </a:r>
            <a:endParaRPr lang="en-US" sz="1200" dirty="0"/>
          </a:p>
        </p:txBody>
      </p:sp>
      <p:sp>
        <p:nvSpPr>
          <p:cNvPr id="26" name="Text 7"/>
          <p:cNvSpPr/>
          <p:nvPr/>
        </p:nvSpPr>
        <p:spPr>
          <a:xfrm>
            <a:off x="857250" y="3962400"/>
            <a:ext cx="330327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Nazwa: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Na cześć ojczyzny Marii – Polski</a:t>
            </a:r>
            <a:endParaRPr lang="en-US" sz="1200" dirty="0"/>
          </a:p>
        </p:txBody>
      </p:sp>
      <p:sp>
        <p:nvSpPr>
          <p:cNvPr id="27" name="Text 8"/>
          <p:cNvSpPr/>
          <p:nvPr/>
        </p:nvSpPr>
        <p:spPr>
          <a:xfrm>
            <a:off x="857250" y="4381500"/>
            <a:ext cx="49339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Ważne fakty: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Pierwiastek niezwykle rzadki; w tonie rudy uranu znajdowało się zaledwie 0,1 miligrama</a:t>
            </a:r>
            <a:endParaRPr lang="en-US" sz="1200" dirty="0"/>
          </a:p>
        </p:txBody>
      </p:sp>
      <p:sp>
        <p:nvSpPr>
          <p:cNvPr id="28" name="Text 9"/>
          <p:cNvSpPr/>
          <p:nvPr/>
        </p:nvSpPr>
        <p:spPr>
          <a:xfrm>
            <a:off x="6381750" y="2266950"/>
            <a:ext cx="77724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300"/>
              </a:lnSpc>
              <a:buNone/>
            </a:pPr>
            <a:r>
              <a:rPr lang="en-US" sz="4200" b="1" dirty="0">
                <a:solidFill>
                  <a:srgbClr val="15803D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Ra</a:t>
            </a:r>
            <a:endParaRPr lang="en-US" sz="4200" dirty="0"/>
          </a:p>
        </p:txBody>
      </p:sp>
      <p:sp>
        <p:nvSpPr>
          <p:cNvPr id="29" name="Text 10"/>
          <p:cNvSpPr/>
          <p:nvPr/>
        </p:nvSpPr>
        <p:spPr>
          <a:xfrm>
            <a:off x="7162800" y="2400300"/>
            <a:ext cx="1352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66534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Rad</a:t>
            </a:r>
            <a:endParaRPr lang="en-US" sz="1800" dirty="0"/>
          </a:p>
        </p:txBody>
      </p:sp>
      <p:sp>
        <p:nvSpPr>
          <p:cNvPr id="30" name="Text 11"/>
          <p:cNvSpPr/>
          <p:nvPr/>
        </p:nvSpPr>
        <p:spPr>
          <a:xfrm>
            <a:off x="7162800" y="2705100"/>
            <a:ext cx="16230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16A34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Liczba atomowa: 88</a:t>
            </a:r>
            <a:endParaRPr lang="en-US" sz="1200" dirty="0"/>
          </a:p>
        </p:txBody>
      </p:sp>
      <p:sp>
        <p:nvSpPr>
          <p:cNvPr id="31" name="Text 12"/>
          <p:cNvSpPr/>
          <p:nvPr/>
        </p:nvSpPr>
        <p:spPr>
          <a:xfrm>
            <a:off x="6686550" y="3124200"/>
            <a:ext cx="25374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odkrycia: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26 grudnia 1898</a:t>
            </a:r>
            <a:endParaRPr lang="en-US" sz="1200" dirty="0"/>
          </a:p>
        </p:txBody>
      </p:sp>
      <p:sp>
        <p:nvSpPr>
          <p:cNvPr id="32" name="Text 13"/>
          <p:cNvSpPr/>
          <p:nvPr/>
        </p:nvSpPr>
        <p:spPr>
          <a:xfrm>
            <a:off x="6753225" y="3543300"/>
            <a:ext cx="515493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Odkrywcy: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Maria i Pierre Curie wspólnie z Gustawem Bémontem</a:t>
            </a:r>
            <a:endParaRPr lang="en-US" sz="1200" dirty="0"/>
          </a:p>
        </p:txBody>
      </p:sp>
      <p:sp>
        <p:nvSpPr>
          <p:cNvPr id="33" name="Text 14"/>
          <p:cNvSpPr/>
          <p:nvPr/>
        </p:nvSpPr>
        <p:spPr>
          <a:xfrm>
            <a:off x="6705600" y="3962400"/>
            <a:ext cx="4914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 izolacji: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Pracochłonny; Maria przetworzyła osiem ton blendy uranowej</a:t>
            </a:r>
            <a:endParaRPr lang="en-US" sz="1200" dirty="0"/>
          </a:p>
        </p:txBody>
      </p:sp>
      <p:sp>
        <p:nvSpPr>
          <p:cNvPr id="34" name="Text 15"/>
          <p:cNvSpPr/>
          <p:nvPr/>
        </p:nvSpPr>
        <p:spPr>
          <a:xfrm>
            <a:off x="6705600" y="4533900"/>
            <a:ext cx="4914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Osiągnięcie:</a:t>
            </a: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 1902 roku wydzieliła 10 miligramów radu i ustaliła jego ciężar atomowy</a:t>
            </a:r>
            <a:endParaRPr lang="en-US" sz="1200" dirty="0"/>
          </a:p>
        </p:txBody>
      </p:sp>
      <p:sp>
        <p:nvSpPr>
          <p:cNvPr id="35" name="Text 16"/>
          <p:cNvSpPr/>
          <p:nvPr/>
        </p:nvSpPr>
        <p:spPr>
          <a:xfrm>
            <a:off x="790575" y="6057900"/>
            <a:ext cx="119329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Pomocniczy termin: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 tej pracy po raz pierwszy użyto terminu </a:t>
            </a:r>
            <a:r>
              <a:rPr lang="en-US" sz="135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"radioaktywność"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zaproponowanego przez Marię Skłodowską-Curie.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04900"/>
            <a:ext cx="5600700" cy="2628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5400"/>
            <a:ext cx="219075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924300"/>
            <a:ext cx="5600700" cy="2628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4114800"/>
            <a:ext cx="257175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300" y="1104900"/>
            <a:ext cx="5600700" cy="32766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900" y="1638300"/>
            <a:ext cx="3619500" cy="23241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0300" y="4572000"/>
            <a:ext cx="5600700" cy="133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4762500"/>
            <a:ext cx="257175" cy="30480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381000" y="381000"/>
            <a:ext cx="1371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78350F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Pierwsza Nagroda Nobla (1903)</a:t>
            </a:r>
            <a:endParaRPr lang="en-US" sz="2700" dirty="0"/>
          </a:p>
        </p:txBody>
      </p:sp>
      <p:sp>
        <p:nvSpPr>
          <p:cNvPr id="13" name="Text 1"/>
          <p:cNvSpPr/>
          <p:nvPr/>
        </p:nvSpPr>
        <p:spPr>
          <a:xfrm>
            <a:off x="904875" y="1314450"/>
            <a:ext cx="31089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Nagroda w dziedzinie fizyki</a:t>
            </a:r>
            <a:endParaRPr lang="en-US" sz="1800" dirty="0"/>
          </a:p>
        </p:txBody>
      </p:sp>
      <p:sp>
        <p:nvSpPr>
          <p:cNvPr id="14" name="Text 2"/>
          <p:cNvSpPr/>
          <p:nvPr/>
        </p:nvSpPr>
        <p:spPr>
          <a:xfrm>
            <a:off x="571500" y="1790700"/>
            <a:ext cx="52197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1903 roku Maria Skłodowska-Curie, wraz z mężem Pierre'em Curie i Henrim Becquerelem, została uhonorowana Nagrodą Nobla w dziedzinie fizyki.</a:t>
            </a:r>
            <a:endParaRPr lang="en-US" sz="1350" dirty="0"/>
          </a:p>
        </p:txBody>
      </p:sp>
      <p:sp>
        <p:nvSpPr>
          <p:cNvPr id="15" name="Text 3"/>
          <p:cNvSpPr/>
          <p:nvPr/>
        </p:nvSpPr>
        <p:spPr>
          <a:xfrm>
            <a:off x="571500" y="2743200"/>
            <a:ext cx="52197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Nagrodę przyznano "w uznaniu ich wspólnych, wybitnych zasług położonych w badaniach nad zjawiskami promieniotwórczości odkrytymi przez profesora Henriego Becquerela."</a:t>
            </a:r>
            <a:endParaRPr lang="en-US" sz="1350" dirty="0"/>
          </a:p>
        </p:txBody>
      </p:sp>
      <p:sp>
        <p:nvSpPr>
          <p:cNvPr id="16" name="Text 4"/>
          <p:cNvSpPr/>
          <p:nvPr/>
        </p:nvSpPr>
        <p:spPr>
          <a:xfrm>
            <a:off x="942975" y="4133850"/>
            <a:ext cx="21031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D28D9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Historyczne Znaczenie</a:t>
            </a:r>
            <a:endParaRPr lang="en-US" sz="1500" dirty="0"/>
          </a:p>
        </p:txBody>
      </p:sp>
      <p:sp>
        <p:nvSpPr>
          <p:cNvPr id="17" name="Text 5"/>
          <p:cNvSpPr/>
          <p:nvPr/>
        </p:nvSpPr>
        <p:spPr>
          <a:xfrm>
            <a:off x="695325" y="4533900"/>
            <a:ext cx="5334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Skłodowska-Curie stała się </a:t>
            </a: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pierwszą kobietą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 historii, która otrzymała Nagrodę Nobla.</a:t>
            </a:r>
            <a:endParaRPr lang="en-US" sz="1350" dirty="0"/>
          </a:p>
        </p:txBody>
      </p:sp>
      <p:sp>
        <p:nvSpPr>
          <p:cNvPr id="18" name="Text 6"/>
          <p:cNvSpPr/>
          <p:nvPr/>
        </p:nvSpPr>
        <p:spPr>
          <a:xfrm>
            <a:off x="695325" y="5181600"/>
            <a:ext cx="5334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była </a:t>
            </a: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pierwsza z dwóch Nagród Nobla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które otrzymała w swoim życiu.</a:t>
            </a:r>
            <a:endParaRPr lang="en-US" sz="1350" dirty="0"/>
          </a:p>
        </p:txBody>
      </p:sp>
      <p:sp>
        <p:nvSpPr>
          <p:cNvPr id="19" name="Text 7"/>
          <p:cNvSpPr/>
          <p:nvPr/>
        </p:nvSpPr>
        <p:spPr>
          <a:xfrm>
            <a:off x="695325" y="5829300"/>
            <a:ext cx="5334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Uznanie dla jej dokonanych odkryć w dziedzinie promieniotwórczości.</a:t>
            </a:r>
            <a:endParaRPr lang="en-US" sz="1350" dirty="0"/>
          </a:p>
        </p:txBody>
      </p:sp>
      <p:sp>
        <p:nvSpPr>
          <p:cNvPr id="20" name="Text 8"/>
          <p:cNvSpPr/>
          <p:nvPr/>
        </p:nvSpPr>
        <p:spPr>
          <a:xfrm>
            <a:off x="5833110" y="1257300"/>
            <a:ext cx="635508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92400E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Nagrody Nobla w 1903 roku</a:t>
            </a:r>
            <a:endParaRPr lang="en-US" sz="1500" dirty="0"/>
          </a:p>
        </p:txBody>
      </p:sp>
      <p:sp>
        <p:nvSpPr>
          <p:cNvPr id="21" name="Text 9"/>
          <p:cNvSpPr/>
          <p:nvPr/>
        </p:nvSpPr>
        <p:spPr>
          <a:xfrm>
            <a:off x="5833110" y="4038600"/>
            <a:ext cx="635508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Dyplomy Nagrody Nobla w dziedzinie fizyki</a:t>
            </a:r>
            <a:endParaRPr lang="en-US" sz="1050" dirty="0"/>
          </a:p>
        </p:txBody>
      </p:sp>
      <p:sp>
        <p:nvSpPr>
          <p:cNvPr id="22" name="Text 10"/>
          <p:cNvSpPr/>
          <p:nvPr/>
        </p:nvSpPr>
        <p:spPr>
          <a:xfrm>
            <a:off x="6772275" y="4781550"/>
            <a:ext cx="15773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5803D"/>
                </a:solidFill>
                <a:latin typeface="EB Garamond" pitchFamily="34" charset="0"/>
                <a:ea typeface="EB Garamond" pitchFamily="34" charset="-122"/>
                <a:cs typeface="EB Garamond" pitchFamily="34" charset="-120"/>
              </a:rPr>
              <a:t>Rok Akademicki</a:t>
            </a:r>
            <a:endParaRPr lang="en-US" sz="1500" dirty="0"/>
          </a:p>
        </p:txBody>
      </p:sp>
      <p:sp>
        <p:nvSpPr>
          <p:cNvPr id="23" name="Text 11"/>
          <p:cNvSpPr/>
          <p:nvPr/>
        </p:nvSpPr>
        <p:spPr>
          <a:xfrm>
            <a:off x="6400800" y="5181600"/>
            <a:ext cx="5219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tym samym roku, Maria obroniła swoją rozprawę doktorską pt. "Badanie ciał radioaktywnych", uzyskując doktorat z wyróżnieniem.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2126</Words>
  <Application>Microsoft Office PowerPoint</Application>
  <PresentationFormat>Panoramiczny</PresentationFormat>
  <Paragraphs>233</Paragraphs>
  <Slides>16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EB Garamond</vt:lpstr>
      <vt:lpstr>Roboto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Maciej Tadel</cp:lastModifiedBy>
  <cp:revision>7</cp:revision>
  <dcterms:created xsi:type="dcterms:W3CDTF">2025-10-21T10:19:59Z</dcterms:created>
  <dcterms:modified xsi:type="dcterms:W3CDTF">2025-10-21T10:48:41Z</dcterms:modified>
</cp:coreProperties>
</file>